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63"/>
  </p:notesMasterIdLst>
  <p:sldIdLst>
    <p:sldId id="256" r:id="rId2"/>
    <p:sldId id="257" r:id="rId3"/>
    <p:sldId id="493" r:id="rId4"/>
    <p:sldId id="494" r:id="rId5"/>
    <p:sldId id="495" r:id="rId6"/>
    <p:sldId id="496" r:id="rId7"/>
    <p:sldId id="497" r:id="rId8"/>
    <p:sldId id="498" r:id="rId9"/>
    <p:sldId id="499" r:id="rId10"/>
    <p:sldId id="500" r:id="rId11"/>
    <p:sldId id="501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2" r:id="rId21"/>
    <p:sldId id="513" r:id="rId22"/>
    <p:sldId id="524" r:id="rId23"/>
    <p:sldId id="525" r:id="rId24"/>
    <p:sldId id="308" r:id="rId25"/>
    <p:sldId id="526" r:id="rId26"/>
    <p:sldId id="510" r:id="rId27"/>
    <p:sldId id="532" r:id="rId28"/>
    <p:sldId id="529" r:id="rId29"/>
    <p:sldId id="310" r:id="rId30"/>
    <p:sldId id="488" r:id="rId31"/>
    <p:sldId id="489" r:id="rId32"/>
    <p:sldId id="490" r:id="rId33"/>
    <p:sldId id="514" r:id="rId34"/>
    <p:sldId id="516" r:id="rId35"/>
    <p:sldId id="518" r:id="rId36"/>
    <p:sldId id="531" r:id="rId37"/>
    <p:sldId id="527" r:id="rId38"/>
    <p:sldId id="519" r:id="rId39"/>
    <p:sldId id="538" r:id="rId40"/>
    <p:sldId id="520" r:id="rId41"/>
    <p:sldId id="533" r:id="rId42"/>
    <p:sldId id="534" r:id="rId43"/>
    <p:sldId id="535" r:id="rId44"/>
    <p:sldId id="539" r:id="rId45"/>
    <p:sldId id="540" r:id="rId46"/>
    <p:sldId id="313" r:id="rId47"/>
    <p:sldId id="492" r:id="rId48"/>
    <p:sldId id="491" r:id="rId49"/>
    <p:sldId id="314" r:id="rId50"/>
    <p:sldId id="315" r:id="rId51"/>
    <p:sldId id="530" r:id="rId52"/>
    <p:sldId id="521" r:id="rId53"/>
    <p:sldId id="536" r:id="rId54"/>
    <p:sldId id="537" r:id="rId55"/>
    <p:sldId id="321" r:id="rId56"/>
    <p:sldId id="522" r:id="rId57"/>
    <p:sldId id="334" r:id="rId58"/>
    <p:sldId id="336" r:id="rId59"/>
    <p:sldId id="523" r:id="rId60"/>
    <p:sldId id="351" r:id="rId61"/>
    <p:sldId id="341" r:id="rId6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6332E"/>
    <a:srgbClr val="6977FD"/>
    <a:srgbClr val="EA7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51" autoAdjust="0"/>
  </p:normalViewPr>
  <p:slideViewPr>
    <p:cSldViewPr>
      <p:cViewPr varScale="1">
        <p:scale>
          <a:sx n="87" d="100"/>
          <a:sy n="87" d="100"/>
        </p:scale>
        <p:origin x="-810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27A262A-4D7F-49A6-B641-F149BF0927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754124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9C200B77-1DCB-4F80-9399-5B2D112B178A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40485B0-6D26-4092-8004-CC352D97C1B9}" type="slidenum">
              <a:rPr lang="en-US" altLang="zh-CN" smtClean="0"/>
              <a:pPr/>
              <a:t>24</a:t>
            </a:fld>
            <a:endParaRPr lang="en-US" altLang="zh-CN" smtClean="0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smtClean="0"/>
              <a:t>Ttt,t,b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/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98A06C-56C8-468A-BCBA-58F9B0CF8E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D5EA5-339B-4FCE-9885-16DA942BE0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AF759-3E2C-4AA9-8CF0-F8A8995E95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001036B-E546-45A4-BBF2-91F1C30BF4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FB145F-7D5B-48BF-8B84-1003CC230B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0">
                <a:solidFill>
                  <a:schemeClr val="tx1"/>
                </a:solidFill>
              </a:defRPr>
            </a:lvl4pPr>
            <a:lvl5pPr>
              <a:defRPr b="0"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84A475-0909-4B36-B11A-7E7AB124697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6"/>
          <p:cNvSpPr/>
          <p:nvPr/>
        </p:nvSpPr>
        <p:spPr>
          <a:xfrm>
            <a:off x="4495800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7"/>
          <p:cNvSpPr/>
          <p:nvPr/>
        </p:nvSpPr>
        <p:spPr>
          <a:xfrm>
            <a:off x="4695825" y="3924300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8"/>
          <p:cNvSpPr/>
          <p:nvPr/>
        </p:nvSpPr>
        <p:spPr>
          <a:xfrm>
            <a:off x="4297363" y="3924300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085897-3457-42C1-B1CB-49FB091BBD0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44CDE-F9B8-4254-923D-6146314784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0047DD-1608-42BD-AD9E-2D8D127724F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20D99-D17A-419B-B976-FCD54D2D18F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CF744-388F-4EFE-A33A-512BC9B024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5F1A6-1B54-4572-9B37-BCFB1D91662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F4E76D-87FA-4EE3-8FE2-FAD42F46BB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2700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8813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925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pPr>
              <a:defRPr/>
            </a:pPr>
            <a:fld id="{8FD686FC-AA5F-41B2-9282-9B24E417AA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7" name="Oval 6"/>
          <p:cNvSpPr/>
          <p:nvPr/>
        </p:nvSpPr>
        <p:spPr>
          <a:xfrm>
            <a:off x="8458200" y="6499225"/>
            <a:ext cx="84138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9913" y="6499225"/>
            <a:ext cx="84137" cy="841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08" r:id="rId2"/>
    <p:sldLayoutId id="2147483710" r:id="rId3"/>
    <p:sldLayoutId id="2147483707" r:id="rId4"/>
    <p:sldLayoutId id="2147483706" r:id="rId5"/>
    <p:sldLayoutId id="2147483705" r:id="rId6"/>
    <p:sldLayoutId id="2147483704" r:id="rId7"/>
    <p:sldLayoutId id="2147483703" r:id="rId8"/>
    <p:sldLayoutId id="2147483702" r:id="rId9"/>
    <p:sldLayoutId id="2147483701" r:id="rId10"/>
    <p:sldLayoutId id="2147483700" r:id="rId11"/>
    <p:sldLayoutId id="2147483711" r:id="rId12"/>
    <p:sldLayoutId id="2147483712" r:id="rId13"/>
  </p:sldLayoutIdLst>
  <p:hf hdr="0" ftr="0" dt="0"/>
  <p:txStyles>
    <p:titleStyle>
      <a:lvl1pPr algn="ctr" rtl="0" fontAlgn="base">
        <a:lnSpc>
          <a:spcPts val="5800"/>
        </a:lnSpc>
        <a:spcBef>
          <a:spcPct val="0"/>
        </a:spcBef>
        <a:spcAft>
          <a:spcPct val="0"/>
        </a:spcAft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  <a:lvl2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  <a:ea typeface="幼圆" pitchFamily="49" charset="-122"/>
        </a:defRPr>
      </a:lvl2pPr>
      <a:lvl3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  <a:ea typeface="幼圆" pitchFamily="49" charset="-122"/>
        </a:defRPr>
      </a:lvl3pPr>
      <a:lvl4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  <a:ea typeface="幼圆" pitchFamily="49" charset="-122"/>
        </a:defRPr>
      </a:lvl4pPr>
      <a:lvl5pPr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  <a:ea typeface="幼圆" pitchFamily="49" charset="-122"/>
        </a:defRPr>
      </a:lvl5pPr>
      <a:lvl6pPr marL="4572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  <a:ea typeface="幼圆" pitchFamily="49" charset="-122"/>
        </a:defRPr>
      </a:lvl6pPr>
      <a:lvl7pPr marL="9144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  <a:ea typeface="幼圆" pitchFamily="49" charset="-122"/>
        </a:defRPr>
      </a:lvl7pPr>
      <a:lvl8pPr marL="13716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  <a:ea typeface="幼圆" pitchFamily="49" charset="-122"/>
        </a:defRPr>
      </a:lvl8pPr>
      <a:lvl9pPr marL="1828800" algn="ctr" rtl="0" fontAlgn="base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pitchFamily="18" charset="0"/>
          <a:ea typeface="幼圆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w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6800" y="1066800"/>
            <a:ext cx="6999288" cy="2133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7200" dirty="0" smtClean="0"/>
              <a:t>问题求解</a:t>
            </a:r>
            <a:r>
              <a:rPr lang="zh-CN" altLang="en-US" sz="7200" dirty="0"/>
              <a:t>智能体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26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/>
              <a:t>(one possible) Solution: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/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</a:t>
            </a:r>
            <a:r>
              <a:rPr lang="en-US" altLang="zh-CN" u="sng"/>
              <a:t>	a	b	c	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0	start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0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1	5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5	</a:t>
            </a:r>
            <a:r>
              <a:rPr lang="en-US" altLang="zh-CN" b="1"/>
              <a:t>7	goal</a:t>
            </a:r>
            <a:r>
              <a:rPr lang="en-US" altLang="zh-CN"/>
              <a:t>	</a:t>
            </a:r>
          </a:p>
        </p:txBody>
      </p:sp>
      <p:grpSp>
        <p:nvGrpSpPr>
          <p:cNvPr id="26629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6634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26635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26636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26630" name="Rectangle 10"/>
          <p:cNvSpPr>
            <a:spLocks noChangeArrowheads="1"/>
          </p:cNvSpPr>
          <p:nvPr/>
        </p:nvSpPr>
        <p:spPr bwMode="auto">
          <a:xfrm>
            <a:off x="609600" y="4724400"/>
            <a:ext cx="4191000" cy="1295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31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26632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26633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0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9011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/>
              <a:t>(one possible) Solution: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/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</a:t>
            </a:r>
            <a:r>
              <a:rPr lang="en-US" altLang="zh-CN" u="sng"/>
              <a:t>	a	b	c	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0	start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0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1	5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5	</a:t>
            </a:r>
            <a:r>
              <a:rPr lang="en-US" altLang="zh-CN" b="1"/>
              <a:t>7	goal</a:t>
            </a:r>
            <a:r>
              <a:rPr lang="en-US" altLang="zh-CN"/>
              <a:t>	</a:t>
            </a:r>
          </a:p>
        </p:txBody>
      </p:sp>
      <p:grpSp>
        <p:nvGrpSpPr>
          <p:cNvPr id="27653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7658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27659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27660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27654" name="Rectangle 10"/>
          <p:cNvSpPr>
            <a:spLocks noChangeArrowheads="1"/>
          </p:cNvSpPr>
          <p:nvPr/>
        </p:nvSpPr>
        <p:spPr bwMode="auto">
          <a:xfrm>
            <a:off x="609600" y="5105400"/>
            <a:ext cx="41910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655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27656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27657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4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/>
              <a:t>(one possible) Solution: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/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</a:t>
            </a:r>
            <a:r>
              <a:rPr lang="en-US" altLang="zh-CN" u="sng"/>
              <a:t>	a	b	c	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0	start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0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1	5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5	</a:t>
            </a:r>
            <a:r>
              <a:rPr lang="en-US" altLang="zh-CN" b="1"/>
              <a:t>7	goal</a:t>
            </a:r>
            <a:r>
              <a:rPr lang="en-US" altLang="zh-CN"/>
              <a:t>	</a:t>
            </a:r>
          </a:p>
        </p:txBody>
      </p:sp>
      <p:grpSp>
        <p:nvGrpSpPr>
          <p:cNvPr id="28677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8682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28683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28684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28678" name="Rectangle 10"/>
          <p:cNvSpPr>
            <a:spLocks noChangeArrowheads="1"/>
          </p:cNvSpPr>
          <p:nvPr/>
        </p:nvSpPr>
        <p:spPr bwMode="auto">
          <a:xfrm>
            <a:off x="609600" y="5410200"/>
            <a:ext cx="4191000" cy="609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79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28680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28681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698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1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9216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/>
              <a:t>(one possible) Solution: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/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</a:t>
            </a:r>
            <a:r>
              <a:rPr lang="en-US" altLang="zh-CN" u="sng"/>
              <a:t>	a	b	c	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0	start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0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1	5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5	</a:t>
            </a:r>
            <a:r>
              <a:rPr lang="en-US" altLang="zh-CN" b="1"/>
              <a:t>7	goal</a:t>
            </a:r>
            <a:r>
              <a:rPr lang="en-US" altLang="zh-CN"/>
              <a:t>	</a:t>
            </a:r>
          </a:p>
        </p:txBody>
      </p:sp>
      <p:grpSp>
        <p:nvGrpSpPr>
          <p:cNvPr id="29701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9705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29706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29707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29702" name="Text Box 10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29703" name="Text Box 11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29704" name="Text Box 12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2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18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9318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 rtlCol="0">
            <a:normAutofit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 dirty="0"/>
              <a:t>Another Solution: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 dirty="0"/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</a:t>
            </a:r>
            <a:r>
              <a:rPr lang="en-US" altLang="zh-CN" u="sng" dirty="0"/>
              <a:t>	a	b	c	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</a:t>
            </a:r>
            <a:r>
              <a:rPr lang="en-US" altLang="zh-CN" sz="1800" dirty="0"/>
              <a:t>0	0	0	start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sz="1800" dirty="0"/>
              <a:t>		0	5	0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0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3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0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3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0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3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1	5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0	5	</a:t>
            </a:r>
            <a:r>
              <a:rPr lang="en-US" altLang="zh-CN" b="1" dirty="0"/>
              <a:t>7	goal</a:t>
            </a:r>
            <a:r>
              <a:rPr lang="en-US" altLang="zh-CN" dirty="0"/>
              <a:t>	</a:t>
            </a:r>
          </a:p>
        </p:txBody>
      </p:sp>
      <p:grpSp>
        <p:nvGrpSpPr>
          <p:cNvPr id="30725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30730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30731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30732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30726" name="Rectangle 10"/>
          <p:cNvSpPr>
            <a:spLocks noChangeArrowheads="1"/>
          </p:cNvSpPr>
          <p:nvPr/>
        </p:nvSpPr>
        <p:spPr bwMode="auto">
          <a:xfrm>
            <a:off x="609600" y="3048000"/>
            <a:ext cx="4191000" cy="297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27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30728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30729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46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42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31748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altLang="zh-CN" sz="1800" b="1" smtClean="0"/>
              <a:t>Another Solution:</a:t>
            </a:r>
          </a:p>
          <a:p>
            <a:pPr>
              <a:buFontTx/>
              <a:buNone/>
            </a:pPr>
            <a:endParaRPr lang="en-US" altLang="zh-CN" sz="1800" smtClean="0"/>
          </a:p>
          <a:p>
            <a:pPr>
              <a:buFontTx/>
              <a:buNone/>
            </a:pPr>
            <a:r>
              <a:rPr lang="en-US" altLang="zh-CN" sz="1800" smtClean="0"/>
              <a:t>	</a:t>
            </a:r>
            <a:r>
              <a:rPr lang="en-US" altLang="zh-CN" sz="1800" u="sng" smtClean="0"/>
              <a:t>	a	b	c	</a:t>
            </a:r>
          </a:p>
          <a:p>
            <a:pPr>
              <a:buFontTx/>
              <a:buNone/>
            </a:pPr>
            <a:r>
              <a:rPr lang="en-US" altLang="zh-CN" sz="1800" smtClean="0"/>
              <a:t>		0	0	0	start</a:t>
            </a:r>
          </a:p>
          <a:p>
            <a:pPr>
              <a:buFontTx/>
              <a:buNone/>
            </a:pPr>
            <a:r>
              <a:rPr lang="en-US" altLang="zh-CN" sz="1800" smtClean="0"/>
              <a:t>		0	5	0</a:t>
            </a:r>
          </a:p>
          <a:p>
            <a:pPr>
              <a:buFontTx/>
              <a:buNone/>
            </a:pPr>
            <a:r>
              <a:rPr lang="en-US" altLang="zh-CN" sz="1800" smtClean="0"/>
              <a:t>		3	2	0</a:t>
            </a:r>
          </a:p>
          <a:p>
            <a:pPr>
              <a:buFontTx/>
              <a:buNone/>
            </a:pPr>
            <a:r>
              <a:rPr lang="en-US" altLang="zh-CN" sz="1800" smtClean="0"/>
              <a:t>		0	0	3</a:t>
            </a:r>
          </a:p>
          <a:p>
            <a:pPr>
              <a:buFontTx/>
              <a:buNone/>
            </a:pPr>
            <a:r>
              <a:rPr lang="en-US" altLang="zh-CN" sz="1800" smtClean="0"/>
              <a:t>		3	0	3</a:t>
            </a:r>
          </a:p>
          <a:p>
            <a:pPr>
              <a:buFontTx/>
              <a:buNone/>
            </a:pPr>
            <a:r>
              <a:rPr lang="en-US" altLang="zh-CN" sz="1800" smtClean="0"/>
              <a:t>		0	0	6</a:t>
            </a:r>
          </a:p>
          <a:p>
            <a:pPr>
              <a:buFontTx/>
              <a:buNone/>
            </a:pPr>
            <a:r>
              <a:rPr lang="en-US" altLang="zh-CN" sz="1800" smtClean="0"/>
              <a:t>		3	0	6</a:t>
            </a:r>
          </a:p>
          <a:p>
            <a:pPr>
              <a:buFontTx/>
              <a:buNone/>
            </a:pPr>
            <a:r>
              <a:rPr lang="en-US" altLang="zh-CN" sz="1800" smtClean="0"/>
              <a:t>		0	3	6</a:t>
            </a:r>
          </a:p>
          <a:p>
            <a:pPr>
              <a:buFontTx/>
              <a:buNone/>
            </a:pPr>
            <a:r>
              <a:rPr lang="en-US" altLang="zh-CN" sz="1800" smtClean="0"/>
              <a:t>		3	3	6</a:t>
            </a:r>
          </a:p>
          <a:p>
            <a:pPr>
              <a:buFontTx/>
              <a:buNone/>
            </a:pPr>
            <a:r>
              <a:rPr lang="en-US" altLang="zh-CN" sz="1800" smtClean="0"/>
              <a:t>		1	5	6</a:t>
            </a:r>
          </a:p>
          <a:p>
            <a:pPr>
              <a:buFontTx/>
              <a:buNone/>
            </a:pPr>
            <a:r>
              <a:rPr lang="en-US" altLang="zh-CN" sz="1800" smtClean="0"/>
              <a:t>		0	5	</a:t>
            </a:r>
            <a:r>
              <a:rPr lang="en-US" altLang="zh-CN" sz="1800" b="1" smtClean="0"/>
              <a:t>7	goal</a:t>
            </a:r>
            <a:r>
              <a:rPr lang="en-US" altLang="zh-CN" sz="1800" smtClean="0"/>
              <a:t>	</a:t>
            </a:r>
          </a:p>
        </p:txBody>
      </p:sp>
      <p:grpSp>
        <p:nvGrpSpPr>
          <p:cNvPr id="31749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31754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31755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31756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31750" name="Rectangle 10"/>
          <p:cNvSpPr>
            <a:spLocks noChangeArrowheads="1"/>
          </p:cNvSpPr>
          <p:nvPr/>
        </p:nvSpPr>
        <p:spPr bwMode="auto">
          <a:xfrm>
            <a:off x="609600" y="3429000"/>
            <a:ext cx="4191000" cy="2590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751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31752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31753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32772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altLang="zh-CN" sz="1800" b="1" smtClean="0"/>
              <a:t>Another Solution:</a:t>
            </a:r>
          </a:p>
          <a:p>
            <a:pPr>
              <a:buFontTx/>
              <a:buNone/>
            </a:pPr>
            <a:endParaRPr lang="en-US" altLang="zh-CN" sz="1800" smtClean="0"/>
          </a:p>
          <a:p>
            <a:pPr>
              <a:buFontTx/>
              <a:buNone/>
            </a:pPr>
            <a:r>
              <a:rPr lang="en-US" altLang="zh-CN" sz="1800" smtClean="0"/>
              <a:t>	</a:t>
            </a:r>
            <a:r>
              <a:rPr lang="en-US" altLang="zh-CN" sz="1800" u="sng" smtClean="0"/>
              <a:t>	a	b	c	</a:t>
            </a:r>
          </a:p>
          <a:p>
            <a:pPr>
              <a:buFontTx/>
              <a:buNone/>
            </a:pPr>
            <a:r>
              <a:rPr lang="en-US" altLang="zh-CN" sz="1800" smtClean="0"/>
              <a:t>		0	0	0	start</a:t>
            </a:r>
          </a:p>
          <a:p>
            <a:pPr>
              <a:buFontTx/>
              <a:buNone/>
            </a:pPr>
            <a:r>
              <a:rPr lang="en-US" altLang="zh-CN" sz="1800" smtClean="0"/>
              <a:t>		0	5	0</a:t>
            </a:r>
          </a:p>
          <a:p>
            <a:pPr>
              <a:buFontTx/>
              <a:buNone/>
            </a:pPr>
            <a:r>
              <a:rPr lang="en-US" altLang="zh-CN" sz="1800" smtClean="0"/>
              <a:t>		3	2	0</a:t>
            </a:r>
          </a:p>
          <a:p>
            <a:pPr>
              <a:buFontTx/>
              <a:buNone/>
            </a:pPr>
            <a:r>
              <a:rPr lang="en-US" altLang="zh-CN" sz="1800" smtClean="0"/>
              <a:t>		3	0	2</a:t>
            </a:r>
          </a:p>
          <a:p>
            <a:pPr>
              <a:buFontTx/>
              <a:buNone/>
            </a:pPr>
            <a:r>
              <a:rPr lang="en-US" altLang="zh-CN" sz="1800" smtClean="0"/>
              <a:t>		3	0	3</a:t>
            </a:r>
          </a:p>
          <a:p>
            <a:pPr>
              <a:buFontTx/>
              <a:buNone/>
            </a:pPr>
            <a:r>
              <a:rPr lang="en-US" altLang="zh-CN" sz="1800" smtClean="0"/>
              <a:t>		0	0	6</a:t>
            </a:r>
          </a:p>
          <a:p>
            <a:pPr>
              <a:buFontTx/>
              <a:buNone/>
            </a:pPr>
            <a:r>
              <a:rPr lang="en-US" altLang="zh-CN" sz="1800" smtClean="0"/>
              <a:t>		3	0	6</a:t>
            </a:r>
          </a:p>
          <a:p>
            <a:pPr>
              <a:buFontTx/>
              <a:buNone/>
            </a:pPr>
            <a:r>
              <a:rPr lang="en-US" altLang="zh-CN" sz="1800" smtClean="0"/>
              <a:t>		0	3	6</a:t>
            </a:r>
          </a:p>
          <a:p>
            <a:pPr>
              <a:buFontTx/>
              <a:buNone/>
            </a:pPr>
            <a:r>
              <a:rPr lang="en-US" altLang="zh-CN" sz="1800" smtClean="0"/>
              <a:t>		3	3	6</a:t>
            </a:r>
          </a:p>
          <a:p>
            <a:pPr>
              <a:buFontTx/>
              <a:buNone/>
            </a:pPr>
            <a:r>
              <a:rPr lang="en-US" altLang="zh-CN" sz="1800" smtClean="0"/>
              <a:t>		1	5	6</a:t>
            </a:r>
          </a:p>
          <a:p>
            <a:pPr>
              <a:buFontTx/>
              <a:buNone/>
            </a:pPr>
            <a:r>
              <a:rPr lang="en-US" altLang="zh-CN" sz="1800" smtClean="0"/>
              <a:t>		0	5	</a:t>
            </a:r>
            <a:r>
              <a:rPr lang="en-US" altLang="zh-CN" sz="1800" b="1" smtClean="0"/>
              <a:t>7	goal</a:t>
            </a:r>
            <a:r>
              <a:rPr lang="en-US" altLang="zh-CN" sz="1800" smtClean="0"/>
              <a:t>	</a:t>
            </a:r>
          </a:p>
        </p:txBody>
      </p:sp>
      <p:grpSp>
        <p:nvGrpSpPr>
          <p:cNvPr id="32773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32778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32779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32780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32774" name="Rectangle 10"/>
          <p:cNvSpPr>
            <a:spLocks noChangeArrowheads="1"/>
          </p:cNvSpPr>
          <p:nvPr/>
        </p:nvSpPr>
        <p:spPr bwMode="auto">
          <a:xfrm>
            <a:off x="609600" y="3657600"/>
            <a:ext cx="4191000" cy="2362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775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32776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32777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4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62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33796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altLang="zh-CN" sz="1800" b="1" smtClean="0"/>
              <a:t>Another Solution:</a:t>
            </a:r>
          </a:p>
          <a:p>
            <a:pPr>
              <a:buFontTx/>
              <a:buNone/>
            </a:pPr>
            <a:endParaRPr lang="en-US" altLang="zh-CN" sz="1800" smtClean="0"/>
          </a:p>
          <a:p>
            <a:pPr>
              <a:buFontTx/>
              <a:buNone/>
            </a:pPr>
            <a:r>
              <a:rPr lang="en-US" altLang="zh-CN" sz="1800" smtClean="0"/>
              <a:t>	</a:t>
            </a:r>
            <a:r>
              <a:rPr lang="en-US" altLang="zh-CN" sz="1800" u="sng" smtClean="0"/>
              <a:t>	a	b	c	</a:t>
            </a:r>
          </a:p>
          <a:p>
            <a:pPr>
              <a:buFontTx/>
              <a:buNone/>
            </a:pPr>
            <a:r>
              <a:rPr lang="en-US" altLang="zh-CN" sz="1800" smtClean="0"/>
              <a:t>		0	0	0	start</a:t>
            </a:r>
          </a:p>
          <a:p>
            <a:pPr>
              <a:buFontTx/>
              <a:buNone/>
            </a:pPr>
            <a:r>
              <a:rPr lang="en-US" altLang="zh-CN" sz="1800" smtClean="0"/>
              <a:t>		0	5	0</a:t>
            </a:r>
          </a:p>
          <a:p>
            <a:pPr>
              <a:buFontTx/>
              <a:buNone/>
            </a:pPr>
            <a:r>
              <a:rPr lang="en-US" altLang="zh-CN" sz="1800" smtClean="0"/>
              <a:t>		3	2	0</a:t>
            </a:r>
          </a:p>
          <a:p>
            <a:pPr>
              <a:buFontTx/>
              <a:buNone/>
            </a:pPr>
            <a:r>
              <a:rPr lang="en-US" altLang="zh-CN" sz="1800" smtClean="0"/>
              <a:t>		3	0	2</a:t>
            </a:r>
          </a:p>
          <a:p>
            <a:pPr>
              <a:buFontTx/>
              <a:buNone/>
            </a:pPr>
            <a:r>
              <a:rPr lang="en-US" altLang="zh-CN" sz="1800" smtClean="0"/>
              <a:t>		3	5	2</a:t>
            </a:r>
          </a:p>
          <a:p>
            <a:pPr>
              <a:buFontTx/>
              <a:buNone/>
            </a:pPr>
            <a:r>
              <a:rPr lang="en-US" altLang="zh-CN" sz="1800" smtClean="0"/>
              <a:t>		0	0	6</a:t>
            </a:r>
          </a:p>
          <a:p>
            <a:pPr>
              <a:buFontTx/>
              <a:buNone/>
            </a:pPr>
            <a:r>
              <a:rPr lang="en-US" altLang="zh-CN" sz="1800" smtClean="0"/>
              <a:t>		3	0	6</a:t>
            </a:r>
          </a:p>
          <a:p>
            <a:pPr>
              <a:buFontTx/>
              <a:buNone/>
            </a:pPr>
            <a:r>
              <a:rPr lang="en-US" altLang="zh-CN" sz="1800" smtClean="0"/>
              <a:t>		0	3	6</a:t>
            </a:r>
          </a:p>
          <a:p>
            <a:pPr>
              <a:buFontTx/>
              <a:buNone/>
            </a:pPr>
            <a:r>
              <a:rPr lang="en-US" altLang="zh-CN" sz="1800" smtClean="0"/>
              <a:t>		3	3	6</a:t>
            </a:r>
          </a:p>
          <a:p>
            <a:pPr>
              <a:buFontTx/>
              <a:buNone/>
            </a:pPr>
            <a:r>
              <a:rPr lang="en-US" altLang="zh-CN" sz="1800" smtClean="0"/>
              <a:t>		1	5	6</a:t>
            </a:r>
          </a:p>
          <a:p>
            <a:pPr>
              <a:buFontTx/>
              <a:buNone/>
            </a:pPr>
            <a:r>
              <a:rPr lang="en-US" altLang="zh-CN" sz="1800" smtClean="0"/>
              <a:t>		0	5	</a:t>
            </a:r>
            <a:r>
              <a:rPr lang="en-US" altLang="zh-CN" sz="1800" b="1" smtClean="0"/>
              <a:t>7	goal</a:t>
            </a:r>
            <a:r>
              <a:rPr lang="en-US" altLang="zh-CN" sz="1800" smtClean="0"/>
              <a:t>	</a:t>
            </a:r>
          </a:p>
        </p:txBody>
      </p:sp>
      <p:grpSp>
        <p:nvGrpSpPr>
          <p:cNvPr id="33797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33802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33803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33804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33798" name="Rectangle 10"/>
          <p:cNvSpPr>
            <a:spLocks noChangeArrowheads="1"/>
          </p:cNvSpPr>
          <p:nvPr/>
        </p:nvSpPr>
        <p:spPr bwMode="auto">
          <a:xfrm>
            <a:off x="609600" y="4114800"/>
            <a:ext cx="4191000" cy="1905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799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33800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33801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ChangeArrowheads="1"/>
          </p:cNvSpPr>
          <p:nvPr/>
        </p:nvSpPr>
        <p:spPr bwMode="auto">
          <a:xfrm>
            <a:off x="838200" y="40386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18" name="Rectangle 3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19" name="Rectangle 4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3482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altLang="zh-CN" sz="1800" b="1" smtClean="0"/>
              <a:t>Another Solution:</a:t>
            </a:r>
          </a:p>
          <a:p>
            <a:pPr>
              <a:buFontTx/>
              <a:buNone/>
            </a:pPr>
            <a:endParaRPr lang="en-US" altLang="zh-CN" sz="1800" smtClean="0"/>
          </a:p>
          <a:p>
            <a:pPr>
              <a:buFontTx/>
              <a:buNone/>
            </a:pPr>
            <a:r>
              <a:rPr lang="en-US" altLang="zh-CN" sz="1800" smtClean="0"/>
              <a:t>	</a:t>
            </a:r>
            <a:r>
              <a:rPr lang="en-US" altLang="zh-CN" sz="1800" u="sng" smtClean="0"/>
              <a:t>	a	b	c	</a:t>
            </a:r>
          </a:p>
          <a:p>
            <a:pPr>
              <a:buFontTx/>
              <a:buNone/>
            </a:pPr>
            <a:r>
              <a:rPr lang="en-US" altLang="zh-CN" sz="1800" smtClean="0"/>
              <a:t>		0	0	0	start</a:t>
            </a:r>
          </a:p>
          <a:p>
            <a:pPr>
              <a:buFontTx/>
              <a:buNone/>
            </a:pPr>
            <a:r>
              <a:rPr lang="en-US" altLang="zh-CN" sz="1800" smtClean="0"/>
              <a:t>		0	5	0</a:t>
            </a:r>
          </a:p>
          <a:p>
            <a:pPr>
              <a:buFontTx/>
              <a:buNone/>
            </a:pPr>
            <a:r>
              <a:rPr lang="en-US" altLang="zh-CN" sz="1800" smtClean="0"/>
              <a:t>		3	2	0</a:t>
            </a:r>
          </a:p>
          <a:p>
            <a:pPr>
              <a:buFontTx/>
              <a:buNone/>
            </a:pPr>
            <a:r>
              <a:rPr lang="en-US" altLang="zh-CN" sz="1800" smtClean="0"/>
              <a:t>		3	0	2</a:t>
            </a:r>
          </a:p>
          <a:p>
            <a:pPr>
              <a:buFontTx/>
              <a:buNone/>
            </a:pPr>
            <a:r>
              <a:rPr lang="en-US" altLang="zh-CN" sz="1800" smtClean="0"/>
              <a:t>		3	5	2</a:t>
            </a:r>
          </a:p>
          <a:p>
            <a:pPr>
              <a:buFontTx/>
              <a:buNone/>
            </a:pPr>
            <a:r>
              <a:rPr lang="en-US" altLang="zh-CN" sz="1800" smtClean="0"/>
              <a:t>		</a:t>
            </a:r>
            <a:r>
              <a:rPr lang="en-US" altLang="zh-CN" sz="1800" b="1" smtClean="0"/>
              <a:t>3	0	7</a:t>
            </a:r>
            <a:r>
              <a:rPr lang="en-US" altLang="zh-CN" sz="1800" smtClean="0"/>
              <a:t>	</a:t>
            </a:r>
            <a:r>
              <a:rPr lang="en-US" altLang="zh-CN" sz="1800" b="1" smtClean="0"/>
              <a:t>goal</a:t>
            </a:r>
          </a:p>
          <a:p>
            <a:pPr>
              <a:buFontTx/>
              <a:buNone/>
            </a:pPr>
            <a:r>
              <a:rPr lang="en-US" altLang="zh-CN" sz="1800" smtClean="0"/>
              <a:t>		3	0	6</a:t>
            </a:r>
          </a:p>
          <a:p>
            <a:pPr>
              <a:buFontTx/>
              <a:buNone/>
            </a:pPr>
            <a:r>
              <a:rPr lang="en-US" altLang="zh-CN" sz="1800" smtClean="0"/>
              <a:t>		0	3	6</a:t>
            </a:r>
          </a:p>
          <a:p>
            <a:pPr>
              <a:buFontTx/>
              <a:buNone/>
            </a:pPr>
            <a:r>
              <a:rPr lang="en-US" altLang="zh-CN" sz="1800" smtClean="0"/>
              <a:t>		3	3	6</a:t>
            </a:r>
          </a:p>
          <a:p>
            <a:pPr>
              <a:buFontTx/>
              <a:buNone/>
            </a:pPr>
            <a:r>
              <a:rPr lang="en-US" altLang="zh-CN" sz="1800" smtClean="0"/>
              <a:t>		1	5	6</a:t>
            </a:r>
          </a:p>
          <a:p>
            <a:pPr>
              <a:buFontTx/>
              <a:buNone/>
            </a:pPr>
            <a:r>
              <a:rPr lang="en-US" altLang="zh-CN" sz="1800" smtClean="0"/>
              <a:t>		0	5	</a:t>
            </a:r>
            <a:r>
              <a:rPr lang="en-US" altLang="zh-CN" sz="1800" b="1" smtClean="0"/>
              <a:t>7	goal</a:t>
            </a:r>
            <a:r>
              <a:rPr lang="en-US" altLang="zh-CN" sz="1800" smtClean="0"/>
              <a:t>	</a:t>
            </a:r>
          </a:p>
        </p:txBody>
      </p:sp>
      <p:grpSp>
        <p:nvGrpSpPr>
          <p:cNvPr id="34822" name="Group 7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34827" name="AutoShape 8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34828" name="AutoShape 9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34829" name="AutoShape 10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34823" name="Rectangle 11"/>
          <p:cNvSpPr>
            <a:spLocks noChangeArrowheads="1"/>
          </p:cNvSpPr>
          <p:nvPr/>
        </p:nvSpPr>
        <p:spPr bwMode="auto">
          <a:xfrm>
            <a:off x="609600" y="4419600"/>
            <a:ext cx="4191000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824" name="Text Box 12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34825" name="Text Box 13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34826" name="Text Box 14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 dirty="0"/>
              <a:t>Which solution do we prefer?</a:t>
            </a:r>
          </a:p>
        </p:txBody>
      </p:sp>
      <p:sp>
        <p:nvSpPr>
          <p:cNvPr id="35842" name="Rectangle 3"/>
          <p:cNvSpPr>
            <a:spLocks noChangeArrowheads="1"/>
          </p:cNvSpPr>
          <p:nvPr/>
        </p:nvSpPr>
        <p:spPr bwMode="auto">
          <a:xfrm>
            <a:off x="457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3" name="Rectangle 4"/>
          <p:cNvSpPr>
            <a:spLocks noChangeArrowheads="1"/>
          </p:cNvSpPr>
          <p:nvPr/>
        </p:nvSpPr>
        <p:spPr bwMode="auto">
          <a:xfrm>
            <a:off x="457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4" name="Rectangle 5"/>
          <p:cNvSpPr>
            <a:spLocks noChangeArrowheads="1"/>
          </p:cNvSpPr>
          <p:nvPr/>
        </p:nvSpPr>
        <p:spPr bwMode="auto">
          <a:xfrm>
            <a:off x="0" y="1371600"/>
            <a:ext cx="4648200" cy="4724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altLang="zh-CN" sz="2000" b="1">
                <a:latin typeface="Tahoma" pitchFamily="34" charset="0"/>
              </a:rPr>
              <a:t>Solution 1: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endParaRPr kumimoji="1" lang="en-US" altLang="zh-CN" sz="2000">
              <a:latin typeface="Tahoma" pitchFamily="34" charset="0"/>
            </a:endParaRP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>
                <a:latin typeface="Tahoma" pitchFamily="34" charset="0"/>
              </a:rPr>
              <a:t>	</a:t>
            </a:r>
            <a:r>
              <a:rPr kumimoji="1" lang="en-US" altLang="zh-CN" sz="2000" u="sng">
                <a:latin typeface="Tahoma" pitchFamily="34" charset="0"/>
              </a:rPr>
              <a:t>	a	b	c	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>
                <a:latin typeface="Tahoma" pitchFamily="34" charset="0"/>
              </a:rPr>
              <a:t>		0	0	0	start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>
                <a:latin typeface="Tahoma" pitchFamily="34" charset="0"/>
              </a:rPr>
              <a:t>		3	0	0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>
                <a:latin typeface="Tahoma" pitchFamily="34" charset="0"/>
              </a:rPr>
              <a:t>		0	0	3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>
                <a:latin typeface="Tahoma" pitchFamily="34" charset="0"/>
              </a:rPr>
              <a:t>		3	0	3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>
                <a:latin typeface="Tahoma" pitchFamily="34" charset="0"/>
              </a:rPr>
              <a:t>		0	0	6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>
                <a:latin typeface="Tahoma" pitchFamily="34" charset="0"/>
              </a:rPr>
              <a:t>		3	0	6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>
                <a:latin typeface="Tahoma" pitchFamily="34" charset="0"/>
              </a:rPr>
              <a:t>		0	3	6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>
                <a:latin typeface="Tahoma" pitchFamily="34" charset="0"/>
              </a:rPr>
              <a:t>		3	3	6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>
                <a:latin typeface="Tahoma" pitchFamily="34" charset="0"/>
              </a:rPr>
              <a:t>		1	5	6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 sz="2000">
                <a:latin typeface="Tahoma" pitchFamily="34" charset="0"/>
              </a:rPr>
              <a:t>		0	5	</a:t>
            </a:r>
            <a:r>
              <a:rPr kumimoji="1" lang="en-US" altLang="zh-CN" sz="2000" b="1">
                <a:latin typeface="Tahoma" pitchFamily="34" charset="0"/>
              </a:rPr>
              <a:t>7	goal</a:t>
            </a:r>
            <a:r>
              <a:rPr kumimoji="1" lang="en-US" altLang="zh-CN" sz="2000">
                <a:latin typeface="Tahoma" pitchFamily="34" charset="0"/>
              </a:rPr>
              <a:t>	</a:t>
            </a:r>
          </a:p>
        </p:txBody>
      </p:sp>
      <p:sp>
        <p:nvSpPr>
          <p:cNvPr id="35845" name="Rectangle 6"/>
          <p:cNvSpPr>
            <a:spLocks noChangeArrowheads="1"/>
          </p:cNvSpPr>
          <p:nvPr/>
        </p:nvSpPr>
        <p:spPr bwMode="auto">
          <a:xfrm>
            <a:off x="5105400" y="40386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6" name="Rectangle 7"/>
          <p:cNvSpPr>
            <a:spLocks noChangeArrowheads="1"/>
          </p:cNvSpPr>
          <p:nvPr/>
        </p:nvSpPr>
        <p:spPr bwMode="auto">
          <a:xfrm>
            <a:off x="51054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847" name="Rectangle 8"/>
          <p:cNvSpPr>
            <a:spLocks noChangeArrowheads="1"/>
          </p:cNvSpPr>
          <p:nvPr/>
        </p:nvSpPr>
        <p:spPr bwMode="auto">
          <a:xfrm>
            <a:off x="4648200" y="1371600"/>
            <a:ext cx="4495800" cy="4724400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  <a:buFontTx/>
              <a:buChar char="•"/>
            </a:pPr>
            <a:r>
              <a:rPr kumimoji="1" lang="en-US" altLang="zh-CN" b="1">
                <a:latin typeface="Tahoma" pitchFamily="34" charset="0"/>
              </a:rPr>
              <a:t>Solution 2: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endParaRPr kumimoji="1" lang="en-US" altLang="zh-CN">
              <a:latin typeface="Tahom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>
                <a:latin typeface="Tahoma" pitchFamily="34" charset="0"/>
              </a:rPr>
              <a:t>	</a:t>
            </a:r>
            <a:r>
              <a:rPr kumimoji="1" lang="en-US" altLang="zh-CN" u="sng">
                <a:latin typeface="Tahoma" pitchFamily="34" charset="0"/>
              </a:rPr>
              <a:t>	a	b	c	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>
                <a:latin typeface="Tahoma" pitchFamily="34" charset="0"/>
              </a:rPr>
              <a:t>		0	0	0	start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>
                <a:latin typeface="Tahoma" pitchFamily="34" charset="0"/>
              </a:rPr>
              <a:t>		0	5	0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>
                <a:latin typeface="Tahoma" pitchFamily="34" charset="0"/>
              </a:rPr>
              <a:t>		3	2	0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>
                <a:latin typeface="Tahoma" pitchFamily="34" charset="0"/>
              </a:rPr>
              <a:t>		3	0	2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>
                <a:latin typeface="Tahoma" pitchFamily="34" charset="0"/>
              </a:rPr>
              <a:t>		3	5	2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>
                <a:latin typeface="Tahoma" pitchFamily="34" charset="0"/>
              </a:rPr>
              <a:t>		</a:t>
            </a:r>
            <a:r>
              <a:rPr kumimoji="1" lang="en-US" altLang="zh-CN" b="1">
                <a:latin typeface="Tahoma" pitchFamily="34" charset="0"/>
              </a:rPr>
              <a:t>3	0	7</a:t>
            </a:r>
            <a:r>
              <a:rPr kumimoji="1" lang="en-US" altLang="zh-CN">
                <a:latin typeface="Tahoma" pitchFamily="34" charset="0"/>
              </a:rPr>
              <a:t>	</a:t>
            </a:r>
            <a:r>
              <a:rPr kumimoji="1" lang="en-US" altLang="zh-CN" b="1">
                <a:latin typeface="Tahoma" pitchFamily="34" charset="0"/>
              </a:rPr>
              <a:t>goal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>
                <a:latin typeface="Tahoma" pitchFamily="34" charset="0"/>
              </a:rPr>
              <a:t>	</a:t>
            </a: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endParaRPr kumimoji="1" lang="en-US" altLang="zh-CN">
              <a:latin typeface="Tahom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endParaRPr kumimoji="1" lang="en-US" altLang="zh-CN">
              <a:latin typeface="Tahom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endParaRPr kumimoji="1" lang="en-US" altLang="zh-CN">
              <a:latin typeface="Tahom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endParaRPr kumimoji="1" lang="en-US" altLang="zh-CN">
              <a:latin typeface="Tahoma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</a:pPr>
            <a:r>
              <a:rPr kumimoji="1" lang="en-US" altLang="zh-CN">
                <a:latin typeface="Tahoma" pitchFamily="34" charset="0"/>
              </a:rPr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大纲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2800" smtClean="0">
                <a:solidFill>
                  <a:srgbClr val="F6332E"/>
                </a:solidFill>
              </a:rPr>
              <a:t>问题求解智能体</a:t>
            </a:r>
          </a:p>
          <a:p>
            <a:pPr lvl="1">
              <a:lnSpc>
                <a:spcPct val="200000"/>
              </a:lnSpc>
            </a:pPr>
            <a:r>
              <a:rPr lang="zh-CN" altLang="en-US" sz="2800" smtClean="0"/>
              <a:t>问题形式化</a:t>
            </a:r>
            <a:endParaRPr lang="zh-CN" altLang="en-US" sz="2800" smtClean="0">
              <a:latin typeface="Berlin Sans FB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800" smtClean="0">
                <a:latin typeface="Berlin Sans FB" pitchFamily="34" charset="0"/>
              </a:rPr>
              <a:t>无信息的搜索</a:t>
            </a:r>
          </a:p>
          <a:p>
            <a:pPr>
              <a:lnSpc>
                <a:spcPct val="200000"/>
              </a:lnSpc>
            </a:pPr>
            <a:r>
              <a:rPr lang="zh-CN" altLang="en-US" sz="2800" smtClean="0">
                <a:latin typeface="Berlin Sans FB" pitchFamily="34" charset="0"/>
              </a:rPr>
              <a:t>有信息的搜索</a:t>
            </a:r>
          </a:p>
          <a:p>
            <a:pPr>
              <a:lnSpc>
                <a:spcPct val="200000"/>
              </a:lnSpc>
            </a:pPr>
            <a:r>
              <a:rPr lang="zh-CN" altLang="en-US" sz="2800" smtClean="0">
                <a:solidFill>
                  <a:srgbClr val="6977FD"/>
                </a:solidFill>
                <a:latin typeface="Berlin Sans FB" pitchFamily="34" charset="0"/>
              </a:rPr>
              <a:t>博弈论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B490BD-1522-4E29-97DA-B828BE2E7820}" type="slidenum">
              <a:rPr lang="en-US" altLang="zh-CN"/>
              <a:pPr>
                <a:defRPr/>
              </a:pPr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2" name="Picture 4" descr="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295400"/>
            <a:ext cx="6477000" cy="536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例：连连</a:t>
            </a:r>
            <a:r>
              <a:rPr lang="zh-CN" altLang="en-US" dirty="0" smtClean="0"/>
              <a:t>看</a:t>
            </a:r>
            <a:endParaRPr lang="en-US" altLang="zh-CN" dirty="0"/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3657600"/>
            <a:ext cx="8229600" cy="2930525"/>
          </a:xfrm>
          <a:solidFill>
            <a:schemeClr val="accent2"/>
          </a:solidFill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600" smtClean="0">
                <a:solidFill>
                  <a:schemeClr val="bg1"/>
                </a:solidFill>
              </a:rPr>
              <a:t>环境</a:t>
            </a:r>
          </a:p>
          <a:p>
            <a:pPr lvl="1">
              <a:lnSpc>
                <a:spcPct val="80000"/>
              </a:lnSpc>
            </a:pPr>
            <a:r>
              <a:rPr lang="zh-CN" altLang="en-US" sz="2200" smtClean="0">
                <a:solidFill>
                  <a:schemeClr val="bg1"/>
                </a:solidFill>
              </a:rPr>
              <a:t> 环境大小</a:t>
            </a:r>
            <a:r>
              <a:rPr lang="en-US" altLang="zh-CN" sz="2200" smtClean="0">
                <a:solidFill>
                  <a:schemeClr val="bg1"/>
                </a:solidFill>
              </a:rPr>
              <a:t>: 12 * 7 </a:t>
            </a:r>
          </a:p>
          <a:p>
            <a:pPr lvl="1">
              <a:lnSpc>
                <a:spcPct val="80000"/>
              </a:lnSpc>
            </a:pPr>
            <a:r>
              <a:rPr lang="en-US" altLang="zh-CN" sz="2200" smtClean="0">
                <a:solidFill>
                  <a:schemeClr val="bg1"/>
                </a:solidFill>
              </a:rPr>
              <a:t> </a:t>
            </a:r>
            <a:r>
              <a:rPr lang="zh-CN" altLang="en-US" sz="2200" smtClean="0">
                <a:solidFill>
                  <a:schemeClr val="bg1"/>
                </a:solidFill>
              </a:rPr>
              <a:t>方块类型</a:t>
            </a:r>
            <a:r>
              <a:rPr lang="en-US" altLang="zh-CN" sz="2200" smtClean="0">
                <a:solidFill>
                  <a:schemeClr val="bg1"/>
                </a:solidFill>
              </a:rPr>
              <a:t>: 21</a:t>
            </a:r>
            <a:r>
              <a:rPr lang="zh-CN" altLang="en-US" sz="2200" smtClean="0">
                <a:solidFill>
                  <a:schemeClr val="bg1"/>
                </a:solidFill>
              </a:rPr>
              <a:t>种</a:t>
            </a:r>
            <a:r>
              <a:rPr lang="en-US" altLang="zh-CN" sz="2200" smtClean="0">
                <a:solidFill>
                  <a:schemeClr val="bg1"/>
                </a:solidFill>
              </a:rPr>
              <a:t> * 4</a:t>
            </a:r>
            <a:r>
              <a:rPr lang="zh-CN" altLang="en-US" sz="2200" smtClean="0">
                <a:solidFill>
                  <a:schemeClr val="bg1"/>
                </a:solidFill>
              </a:rPr>
              <a:t>块</a:t>
            </a:r>
            <a:endParaRPr lang="en-US" altLang="zh-CN" sz="2200" smtClean="0">
              <a:solidFill>
                <a:schemeClr val="bg1"/>
              </a:solidFill>
            </a:endParaRPr>
          </a:p>
          <a:p>
            <a:pPr>
              <a:lnSpc>
                <a:spcPct val="80000"/>
              </a:lnSpc>
            </a:pPr>
            <a:r>
              <a:rPr lang="zh-CN" altLang="en-US" sz="2600" smtClean="0">
                <a:solidFill>
                  <a:schemeClr val="bg1"/>
                </a:solidFill>
              </a:rPr>
              <a:t>行动</a:t>
            </a:r>
          </a:p>
          <a:p>
            <a:pPr lvl="1">
              <a:lnSpc>
                <a:spcPct val="80000"/>
              </a:lnSpc>
            </a:pPr>
            <a:r>
              <a:rPr lang="zh-CN" altLang="en-US" sz="2200" smtClean="0">
                <a:solidFill>
                  <a:schemeClr val="bg1"/>
                </a:solidFill>
              </a:rPr>
              <a:t>连接两个相同的动物方块，并删除它们</a:t>
            </a:r>
          </a:p>
          <a:p>
            <a:pPr>
              <a:lnSpc>
                <a:spcPct val="80000"/>
              </a:lnSpc>
            </a:pPr>
            <a:r>
              <a:rPr lang="zh-CN" altLang="en-US" sz="2600" smtClean="0">
                <a:solidFill>
                  <a:schemeClr val="bg1"/>
                </a:solidFill>
              </a:rPr>
              <a:t>性能和目标</a:t>
            </a:r>
          </a:p>
          <a:p>
            <a:pPr lvl="1">
              <a:lnSpc>
                <a:spcPct val="80000"/>
              </a:lnSpc>
            </a:pPr>
            <a:r>
              <a:rPr lang="zh-CN" altLang="en-US" sz="2200" smtClean="0">
                <a:solidFill>
                  <a:schemeClr val="bg1"/>
                </a:solidFill>
              </a:rPr>
              <a:t>删除所有的方块</a:t>
            </a:r>
          </a:p>
          <a:p>
            <a:pPr lvl="1">
              <a:lnSpc>
                <a:spcPct val="80000"/>
              </a:lnSpc>
            </a:pPr>
            <a:r>
              <a:rPr lang="zh-CN" altLang="en-US" sz="2200" smtClean="0">
                <a:solidFill>
                  <a:schemeClr val="bg1"/>
                </a:solidFill>
              </a:rPr>
              <a:t>时间最少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B7E902-B953-4A63-BB48-AABF1A0E3DA3}" type="slidenum">
              <a:rPr lang="en-US" altLang="zh-CN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4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5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5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5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5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5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5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5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5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1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例：旅行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zh-CN" smtClean="0"/>
          </a:p>
        </p:txBody>
      </p:sp>
      <p:sp>
        <p:nvSpPr>
          <p:cNvPr id="1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498C5D-E662-4C66-A198-028848476451}" type="slidenum">
              <a:rPr lang="en-US" altLang="zh-CN"/>
              <a:pPr>
                <a:defRPr/>
              </a:pPr>
              <a:t>21</a:t>
            </a:fld>
            <a:endParaRPr lang="en-US" altLang="zh-CN"/>
          </a:p>
        </p:txBody>
      </p:sp>
      <p:sp>
        <p:nvSpPr>
          <p:cNvPr id="37892" name="Oval 5"/>
          <p:cNvSpPr>
            <a:spLocks noChangeArrowheads="1"/>
          </p:cNvSpPr>
          <p:nvPr/>
        </p:nvSpPr>
        <p:spPr bwMode="auto">
          <a:xfrm>
            <a:off x="457200" y="3048000"/>
            <a:ext cx="381000" cy="381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789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828800"/>
            <a:ext cx="8675688" cy="440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85706" name="Group 10"/>
          <p:cNvGrpSpPr>
            <a:grpSpLocks/>
          </p:cNvGrpSpPr>
          <p:nvPr/>
        </p:nvGrpSpPr>
        <p:grpSpPr bwMode="auto">
          <a:xfrm>
            <a:off x="152400" y="3124200"/>
            <a:ext cx="838200" cy="889000"/>
            <a:chOff x="96" y="1968"/>
            <a:chExt cx="528" cy="560"/>
          </a:xfrm>
        </p:grpSpPr>
        <p:sp>
          <p:nvSpPr>
            <p:cNvPr id="37898" name="Oval 6"/>
            <p:cNvSpPr>
              <a:spLocks noChangeArrowheads="1"/>
            </p:cNvSpPr>
            <p:nvPr/>
          </p:nvSpPr>
          <p:spPr bwMode="auto">
            <a:xfrm>
              <a:off x="240" y="1968"/>
              <a:ext cx="384" cy="192"/>
            </a:xfrm>
            <a:prstGeom prst="ellipse">
              <a:avLst/>
            </a:prstGeom>
            <a:noFill/>
            <a:ln w="57150">
              <a:solidFill>
                <a:srgbClr val="F6332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F6332E"/>
                </a:solidFill>
              </a:endParaRPr>
            </a:p>
          </p:txBody>
        </p:sp>
        <p:sp>
          <p:nvSpPr>
            <p:cNvPr id="37899" name="Line 8"/>
            <p:cNvSpPr>
              <a:spLocks noChangeShapeType="1"/>
            </p:cNvSpPr>
            <p:nvPr/>
          </p:nvSpPr>
          <p:spPr bwMode="auto">
            <a:xfrm flipV="1">
              <a:off x="96" y="2112"/>
              <a:ext cx="240" cy="416"/>
            </a:xfrm>
            <a:prstGeom prst="line">
              <a:avLst/>
            </a:prstGeom>
            <a:noFill/>
            <a:ln w="57150">
              <a:solidFill>
                <a:srgbClr val="F6332E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85707" name="Group 11"/>
          <p:cNvGrpSpPr>
            <a:grpSpLocks/>
          </p:cNvGrpSpPr>
          <p:nvPr/>
        </p:nvGrpSpPr>
        <p:grpSpPr bwMode="auto">
          <a:xfrm>
            <a:off x="3962400" y="5105400"/>
            <a:ext cx="838200" cy="876300"/>
            <a:chOff x="2496" y="3216"/>
            <a:chExt cx="528" cy="552"/>
          </a:xfrm>
        </p:grpSpPr>
        <p:sp>
          <p:nvSpPr>
            <p:cNvPr id="37896" name="Oval 7"/>
            <p:cNvSpPr>
              <a:spLocks noChangeArrowheads="1"/>
            </p:cNvSpPr>
            <p:nvPr/>
          </p:nvSpPr>
          <p:spPr bwMode="auto">
            <a:xfrm>
              <a:off x="2640" y="3216"/>
              <a:ext cx="384" cy="192"/>
            </a:xfrm>
            <a:prstGeom prst="ellipse">
              <a:avLst/>
            </a:prstGeom>
            <a:noFill/>
            <a:ln w="57150">
              <a:solidFill>
                <a:srgbClr val="F6332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endParaRPr lang="zh-CN" altLang="zh-CN">
                <a:solidFill>
                  <a:srgbClr val="F6332E"/>
                </a:solidFill>
              </a:endParaRPr>
            </a:p>
          </p:txBody>
        </p:sp>
        <p:sp>
          <p:nvSpPr>
            <p:cNvPr id="37897" name="Line 9"/>
            <p:cNvSpPr>
              <a:spLocks noChangeShapeType="1"/>
            </p:cNvSpPr>
            <p:nvPr/>
          </p:nvSpPr>
          <p:spPr bwMode="auto">
            <a:xfrm flipV="1">
              <a:off x="2496" y="3384"/>
              <a:ext cx="240" cy="384"/>
            </a:xfrm>
            <a:prstGeom prst="line">
              <a:avLst/>
            </a:prstGeom>
            <a:noFill/>
            <a:ln w="57150">
              <a:solidFill>
                <a:srgbClr val="F6332E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5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5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5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5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0BE553-8B30-4F4B-9D46-61ACA46CB7F8}" type="slidenum">
              <a:rPr lang="en-US" altLang="zh-CN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" y="76200"/>
            <a:ext cx="9021763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3B52D-5DEC-4CF7-8A02-3C4BB20C4B32}" type="slidenum">
              <a:rPr lang="en-US" altLang="zh-CN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80963"/>
            <a:ext cx="9086850" cy="669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问题求解智能体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smtClean="0"/>
              <a:t>一种基于目标的智能体</a:t>
            </a:r>
            <a:endParaRPr lang="en-US" altLang="zh-CN" sz="3600" smtClean="0"/>
          </a:p>
          <a:p>
            <a:endParaRPr lang="zh-CN" altLang="en-US" sz="3600" smtClean="0"/>
          </a:p>
          <a:p>
            <a:r>
              <a:rPr lang="zh-CN" altLang="en-US" sz="3600" smtClean="0"/>
              <a:t>三个步骤</a:t>
            </a:r>
          </a:p>
          <a:p>
            <a:pPr lvl="1"/>
            <a:r>
              <a:rPr lang="zh-CN" altLang="en-US" sz="2400" smtClean="0"/>
              <a:t>问题形式化</a:t>
            </a:r>
          </a:p>
          <a:p>
            <a:pPr lvl="1"/>
            <a:r>
              <a:rPr lang="zh-CN" altLang="en-US" sz="2400" smtClean="0"/>
              <a:t>搜索（ </a:t>
            </a:r>
            <a:r>
              <a:rPr lang="en-US" altLang="zh-CN" sz="2400" smtClean="0"/>
              <a:t>Search</a:t>
            </a:r>
            <a:r>
              <a:rPr lang="zh-CN" altLang="en-US" sz="2400" smtClean="0"/>
              <a:t>）</a:t>
            </a:r>
          </a:p>
          <a:p>
            <a:pPr lvl="1"/>
            <a:r>
              <a:rPr lang="zh-CN" altLang="en-US" sz="2400" smtClean="0"/>
              <a:t>执行（</a:t>
            </a:r>
            <a:r>
              <a:rPr lang="en-US" altLang="zh-CN" sz="2400" smtClean="0"/>
              <a:t>Execute </a:t>
            </a:r>
            <a:r>
              <a:rPr lang="zh-CN" altLang="en-US" sz="2400" smtClean="0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25D03-8FC9-49B8-8BE2-FF41430BD940}" type="slidenum">
              <a:rPr lang="en-US" altLang="zh-CN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6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6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6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 dirty="0"/>
              <a:t>Selecting a state space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507413" cy="539908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2200" dirty="0" smtClean="0"/>
              <a:t>Real world is absurdly complex </a:t>
            </a:r>
          </a:p>
          <a:p>
            <a:pPr lvl="1">
              <a:lnSpc>
                <a:spcPct val="110000"/>
              </a:lnSpc>
              <a:buFontTx/>
              <a:buNone/>
            </a:pP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en-US" altLang="zh-CN" dirty="0" smtClean="0"/>
              <a:t> state space must be </a:t>
            </a:r>
            <a:r>
              <a:rPr lang="en-US" altLang="zh-CN" dirty="0" smtClean="0">
                <a:solidFill>
                  <a:srgbClr val="FF0000"/>
                </a:solidFill>
              </a:rPr>
              <a:t>abstracted</a:t>
            </a:r>
            <a:r>
              <a:rPr lang="en-US" altLang="zh-CN" dirty="0" smtClean="0"/>
              <a:t> for problem solving
</a:t>
            </a:r>
          </a:p>
          <a:p>
            <a:pPr>
              <a:lnSpc>
                <a:spcPct val="110000"/>
              </a:lnSpc>
            </a:pPr>
            <a:r>
              <a:rPr lang="en-US" altLang="zh-CN" sz="2200" dirty="0" smtClean="0"/>
              <a:t>(Abstract) state = set of real states</a:t>
            </a:r>
          </a:p>
          <a:p>
            <a:pPr>
              <a:lnSpc>
                <a:spcPct val="110000"/>
              </a:lnSpc>
            </a:pPr>
            <a:endParaRPr lang="en-US" altLang="zh-CN" sz="1600" dirty="0" smtClean="0"/>
          </a:p>
          <a:p>
            <a:pPr>
              <a:lnSpc>
                <a:spcPct val="110000"/>
              </a:lnSpc>
            </a:pPr>
            <a:r>
              <a:rPr lang="en-US" altLang="zh-CN" sz="2200" dirty="0" smtClean="0"/>
              <a:t>(Abstract) action = complex combination of real actions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/>
              <a:t> “Arad </a:t>
            </a:r>
            <a:r>
              <a:rPr lang="en-US" altLang="zh-CN" dirty="0" smtClean="0">
                <a:sym typeface="Wingdings" pitchFamily="2" charset="2"/>
              </a:rPr>
              <a:t>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Zerind</a:t>
            </a:r>
            <a:r>
              <a:rPr lang="en-US" altLang="zh-CN" dirty="0" smtClean="0"/>
              <a:t>” represents a complex set of possible routes, detours(</a:t>
            </a:r>
            <a:r>
              <a:rPr lang="zh-CN" altLang="en-US" dirty="0" smtClean="0"/>
              <a:t>繞路而行</a:t>
            </a:r>
            <a:r>
              <a:rPr lang="en-US" altLang="zh-CN" dirty="0" smtClean="0"/>
              <a:t>), rest stops, etc. </a:t>
            </a:r>
          </a:p>
          <a:p>
            <a:pPr>
              <a:lnSpc>
                <a:spcPct val="110000"/>
              </a:lnSpc>
            </a:pPr>
            <a:r>
              <a:rPr lang="en-US" altLang="zh-CN" sz="2200" dirty="0" smtClean="0"/>
              <a:t>For guaranteed </a:t>
            </a:r>
            <a:r>
              <a:rPr lang="en-US" altLang="zh-CN" sz="2200" dirty="0" err="1" smtClean="0"/>
              <a:t>realizability</a:t>
            </a:r>
            <a:r>
              <a:rPr lang="en-US" altLang="zh-CN" sz="2200" dirty="0" smtClean="0"/>
              <a:t>, any real state "in Arad“ must get to some real state "in </a:t>
            </a:r>
            <a:r>
              <a:rPr lang="en-US" altLang="zh-CN" sz="2200" dirty="0" err="1" smtClean="0"/>
              <a:t>Zerind</a:t>
            </a:r>
            <a:r>
              <a:rPr lang="en-US" altLang="zh-CN" sz="2200" dirty="0" smtClean="0"/>
              <a:t>“</a:t>
            </a:r>
            <a:endParaRPr lang="en-US" altLang="zh-CN" dirty="0" smtClean="0"/>
          </a:p>
          <a:p>
            <a:pPr>
              <a:lnSpc>
                <a:spcPct val="110000"/>
              </a:lnSpc>
            </a:pPr>
            <a:endParaRPr lang="en-US" altLang="zh-CN" sz="1600" dirty="0" smtClean="0"/>
          </a:p>
          <a:p>
            <a:pPr>
              <a:lnSpc>
                <a:spcPct val="110000"/>
              </a:lnSpc>
            </a:pPr>
            <a:r>
              <a:rPr lang="en-US" altLang="zh-CN" sz="2200" dirty="0" smtClean="0"/>
              <a:t>(Abstract) solution = set of real paths that are solutions in the real world</a:t>
            </a:r>
          </a:p>
          <a:p>
            <a:pPr>
              <a:lnSpc>
                <a:spcPct val="110000"/>
              </a:lnSpc>
            </a:pPr>
            <a:r>
              <a:rPr lang="en-US" altLang="zh-CN" sz="2200" dirty="0" smtClean="0"/>
              <a:t>Each abstract action should be "easier" than the original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138D94-266F-4026-AD03-C443C3A45F9B}" type="slidenum">
              <a:rPr lang="en-US" altLang="zh-CN"/>
              <a:pPr>
                <a:defRPr/>
              </a:pPr>
              <a:t>26</a:t>
            </a:fld>
            <a:endParaRPr lang="en-US" altLang="zh-CN"/>
          </a:p>
        </p:txBody>
      </p:sp>
      <p:sp>
        <p:nvSpPr>
          <p:cNvPr id="2" name="TextBox 1"/>
          <p:cNvSpPr txBox="1"/>
          <p:nvPr/>
        </p:nvSpPr>
        <p:spPr>
          <a:xfrm>
            <a:off x="323528" y="5445224"/>
            <a:ext cx="5688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該函數需要反復執行，直至達到目標。</a:t>
            </a:r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480474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CF744-388F-4EFE-A33A-512BC9B02477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48680"/>
            <a:ext cx="7992888" cy="548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0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7CFC225-8FF1-47E8-A1AC-38582EFDD25E}" type="slidenum">
              <a:rPr lang="en-US" altLang="zh-CN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/>
              <a:t>Environment Types 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smtClean="0"/>
              <a:t>Static</a:t>
            </a:r>
          </a:p>
          <a:p>
            <a:r>
              <a:rPr lang="en-US" altLang="zh-CN" sz="3200" smtClean="0"/>
              <a:t>Observable</a:t>
            </a:r>
          </a:p>
          <a:p>
            <a:pPr lvl="1"/>
            <a:r>
              <a:rPr lang="en-US" altLang="zh-CN" sz="2000" smtClean="0"/>
              <a:t>the agent always knows the current state</a:t>
            </a:r>
          </a:p>
          <a:p>
            <a:r>
              <a:rPr lang="en-US" altLang="zh-CN" sz="3200" smtClean="0"/>
              <a:t>Discrete</a:t>
            </a:r>
          </a:p>
          <a:p>
            <a:pPr lvl="1"/>
            <a:r>
              <a:rPr lang="en-US" altLang="zh-CN" sz="2000" smtClean="0"/>
              <a:t> at any given state there are only finitely many actions to choose from</a:t>
            </a:r>
          </a:p>
          <a:p>
            <a:r>
              <a:rPr lang="en-US" altLang="zh-CN" sz="3200" smtClean="0"/>
              <a:t>Deterministic</a:t>
            </a:r>
          </a:p>
          <a:p>
            <a:pPr lvl="1"/>
            <a:r>
              <a:rPr lang="en-US" altLang="zh-CN" sz="2000" smtClean="0"/>
              <a:t> each action has exactly one outcome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700"/>
            <a:ext cx="7543800" cy="1295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问题形式化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381000" indent="-381000"/>
            <a:r>
              <a:rPr lang="zh-CN" altLang="en-US" smtClean="0"/>
              <a:t>问题分为四个元素</a:t>
            </a:r>
          </a:p>
          <a:p>
            <a:pPr marL="800100" lvl="1" indent="-342900"/>
            <a:r>
              <a:rPr lang="zh-CN" altLang="en-US" sz="2400" smtClean="0"/>
              <a:t>初始状态</a:t>
            </a:r>
          </a:p>
          <a:p>
            <a:pPr marL="1219200" lvl="2" indent="-304800"/>
            <a:r>
              <a:rPr lang="zh-CN" altLang="en-US" sz="2400" smtClean="0"/>
              <a:t>如： </a:t>
            </a:r>
            <a:r>
              <a:rPr lang="en-US" altLang="zh-CN" sz="2400" smtClean="0"/>
              <a:t>"at Arad“</a:t>
            </a:r>
          </a:p>
          <a:p>
            <a:pPr marL="1219200" lvl="2" indent="-304800"/>
            <a:endParaRPr lang="en-US" altLang="zh-CN" sz="2400" smtClean="0"/>
          </a:p>
          <a:p>
            <a:pPr marL="800100" lvl="1" indent="-342900"/>
            <a:r>
              <a:rPr lang="zh-CN" altLang="en-US" sz="2400" smtClean="0"/>
              <a:t>后续函数 </a:t>
            </a:r>
            <a:r>
              <a:rPr lang="en-US" altLang="zh-CN" sz="2400" i="1" smtClean="0"/>
              <a:t>S(x)</a:t>
            </a:r>
            <a:r>
              <a:rPr lang="en-US" altLang="zh-CN" sz="2400" smtClean="0"/>
              <a:t> =  </a:t>
            </a:r>
            <a:r>
              <a:rPr lang="zh-CN" altLang="en-US" sz="2400" smtClean="0"/>
              <a:t>行动</a:t>
            </a:r>
            <a:r>
              <a:rPr lang="en-US" altLang="zh-CN" sz="2400" smtClean="0"/>
              <a:t>-</a:t>
            </a:r>
            <a:r>
              <a:rPr lang="zh-CN" altLang="en-US" sz="2400" smtClean="0"/>
              <a:t>状态对集合</a:t>
            </a:r>
          </a:p>
          <a:p>
            <a:pPr marL="1219200" lvl="2" indent="-304800"/>
            <a:r>
              <a:rPr lang="zh-CN" altLang="en-US" sz="2000" smtClean="0"/>
              <a:t>如： </a:t>
            </a:r>
            <a:r>
              <a:rPr lang="en-US" altLang="zh-CN" sz="2000" i="1" smtClean="0"/>
              <a:t>S(Arad) = {(Go(Sibiu),In(Sibiu)), (Go(Timisoara),  In( Timisoara))</a:t>
            </a:r>
            <a:r>
              <a:rPr lang="en-US" altLang="zh-CN" sz="2000" i="1" smtClean="0">
                <a:latin typeface="Tahoma" pitchFamily="34" charset="0"/>
              </a:rPr>
              <a:t>…</a:t>
            </a:r>
            <a:r>
              <a:rPr lang="en-US" altLang="zh-CN" sz="2000" i="1" smtClean="0"/>
              <a:t>}</a:t>
            </a:r>
          </a:p>
          <a:p>
            <a:pPr marL="800100" lvl="1" indent="-342900"/>
            <a:r>
              <a:rPr lang="zh-CN" altLang="en-US" sz="2400" smtClean="0"/>
              <a:t>目标测试</a:t>
            </a:r>
          </a:p>
          <a:p>
            <a:pPr marL="1219200" lvl="2" indent="-304800"/>
            <a:r>
              <a:rPr lang="zh-CN" altLang="en-US" sz="2000" smtClean="0"/>
              <a:t>明确的</a:t>
            </a:r>
            <a:r>
              <a:rPr lang="en-US" altLang="zh-CN" sz="2000" smtClean="0"/>
              <a:t>,  </a:t>
            </a:r>
            <a:r>
              <a:rPr lang="en-US" altLang="zh-CN" sz="2000" i="1" smtClean="0"/>
              <a:t>x </a:t>
            </a:r>
            <a:r>
              <a:rPr lang="en-US" altLang="zh-CN" sz="2000" smtClean="0"/>
              <a:t>= At(Bucharest)</a:t>
            </a:r>
          </a:p>
          <a:p>
            <a:pPr marL="1219200" lvl="2" indent="-304800"/>
            <a:r>
              <a:rPr lang="zh-CN" altLang="en-US" sz="2000" smtClean="0"/>
              <a:t>含糊的</a:t>
            </a:r>
            <a:r>
              <a:rPr lang="en-US" altLang="zh-CN" sz="2000" smtClean="0"/>
              <a:t>,  </a:t>
            </a:r>
            <a:r>
              <a:rPr lang="en-US" altLang="zh-CN" sz="2000" i="1" smtClean="0"/>
              <a:t>Checkmate(x)</a:t>
            </a:r>
            <a:endParaRPr lang="en-US" altLang="zh-CN" sz="2000" smtClean="0"/>
          </a:p>
          <a:p>
            <a:pPr marL="1219200" lvl="2" indent="-304800"/>
            <a:endParaRPr lang="en-US" altLang="zh-CN" sz="2000" smtClean="0"/>
          </a:p>
          <a:p>
            <a:pPr marL="800100" lvl="1" indent="-342900"/>
            <a:r>
              <a:rPr lang="zh-CN" altLang="en-US" sz="2400" smtClean="0"/>
              <a:t>路径耗散</a:t>
            </a:r>
          </a:p>
          <a:p>
            <a:pPr marL="1219200" lvl="2" indent="-304800"/>
            <a:r>
              <a:rPr lang="zh-CN" altLang="en-US" sz="2000" smtClean="0"/>
              <a:t>如：距离的和、行动的数量等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B6BFA6-45DE-436C-A193-0666CC3C49F4}" type="slidenum">
              <a:rPr lang="en-US" altLang="zh-CN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9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9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9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9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95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95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9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95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9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9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9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9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 dirty="0"/>
              <a:t>Example: Measuring problem!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8300" y="4581525"/>
            <a:ext cx="8507413" cy="776288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 b="1"/>
              <a:t>Problem:</a:t>
            </a:r>
            <a:r>
              <a:rPr lang="en-US" altLang="zh-CN"/>
              <a:t> Using these three buckets,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	measure 7 liters of water.</a:t>
            </a:r>
          </a:p>
        </p:txBody>
      </p:sp>
      <p:grpSp>
        <p:nvGrpSpPr>
          <p:cNvPr id="19459" name="Group 4"/>
          <p:cNvGrpSpPr>
            <a:grpSpLocks/>
          </p:cNvGrpSpPr>
          <p:nvPr/>
        </p:nvGrpSpPr>
        <p:grpSpPr bwMode="auto">
          <a:xfrm>
            <a:off x="2819400" y="1981200"/>
            <a:ext cx="3048000" cy="1600200"/>
            <a:chOff x="1776" y="1248"/>
            <a:chExt cx="1920" cy="1008"/>
          </a:xfrm>
        </p:grpSpPr>
        <p:sp>
          <p:nvSpPr>
            <p:cNvPr id="19460" name="AutoShape 5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19461" name="AutoShape 6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19462" name="AutoShape 7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543800" cy="1295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问题形式化</a:t>
            </a:r>
          </a:p>
        </p:txBody>
      </p:sp>
      <p:sp>
        <p:nvSpPr>
          <p:cNvPr id="342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81000" indent="-381000"/>
            <a:r>
              <a:rPr lang="zh-CN" altLang="en-US" sz="2900" smtClean="0"/>
              <a:t>问题的解</a:t>
            </a:r>
          </a:p>
          <a:p>
            <a:pPr marL="800100" lvl="1" indent="-342900"/>
            <a:r>
              <a:rPr lang="zh-CN" altLang="en-US" sz="2500" smtClean="0"/>
              <a:t>从初始状态到目标状态的行动序列</a:t>
            </a:r>
          </a:p>
          <a:p>
            <a:pPr marL="800100" lvl="1" indent="-342900"/>
            <a:r>
              <a:rPr lang="zh-CN" altLang="en-US" sz="2500" smtClean="0"/>
              <a:t>解的质量由路径耗散函数度量</a:t>
            </a:r>
            <a:endParaRPr lang="en-US" altLang="zh-CN" sz="2500" smtClean="0"/>
          </a:p>
          <a:p>
            <a:pPr marL="800100" lvl="1" indent="-342900"/>
            <a:endParaRPr lang="zh-CN" altLang="en-US" sz="2500" smtClean="0"/>
          </a:p>
          <a:p>
            <a:pPr marL="381000" indent="-381000"/>
            <a:r>
              <a:rPr lang="zh-CN" altLang="en-US" sz="2900" b="1" smtClean="0"/>
              <a:t>最优解（ </a:t>
            </a:r>
            <a:r>
              <a:rPr lang="en-US" altLang="en-US" sz="2900" b="1" smtClean="0">
                <a:solidFill>
                  <a:srgbClr val="F6332E"/>
                </a:solidFill>
                <a:ea typeface="宋体" charset="-122"/>
              </a:rPr>
              <a:t>optimal solution</a:t>
            </a:r>
            <a:r>
              <a:rPr lang="en-US" altLang="zh-CN" sz="2900" b="1" smtClean="0"/>
              <a:t> </a:t>
            </a:r>
            <a:r>
              <a:rPr lang="zh-CN" altLang="en-US" sz="2900" b="1" smtClean="0"/>
              <a:t>）</a:t>
            </a:r>
          </a:p>
          <a:p>
            <a:pPr marL="800100" lvl="1" indent="-342900"/>
            <a:r>
              <a:rPr lang="zh-CN" altLang="en-US" sz="2500" b="1" smtClean="0"/>
              <a:t>具有最低路径耗散的解</a:t>
            </a:r>
            <a:endParaRPr lang="zh-CN" altLang="en-US" sz="250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D6D225-249D-4231-B1CD-273885141E44}" type="slidenum">
              <a:rPr lang="en-US" altLang="zh-CN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2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2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2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2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2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2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2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2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GB"/>
              <a:t>例</a:t>
            </a:r>
            <a:r>
              <a:rPr lang="en-GB" altLang="zh-CN"/>
              <a:t>: </a:t>
            </a:r>
            <a:r>
              <a:rPr lang="zh-CN" altLang="en-GB"/>
              <a:t>国际象棋</a:t>
            </a:r>
          </a:p>
        </p:txBody>
      </p:sp>
      <p:sp>
        <p:nvSpPr>
          <p:cNvPr id="48130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057400"/>
            <a:ext cx="4419600" cy="3505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GB" sz="3200" smtClean="0"/>
              <a:t>初始状态</a:t>
            </a:r>
          </a:p>
          <a:p>
            <a:pPr>
              <a:lnSpc>
                <a:spcPct val="90000"/>
              </a:lnSpc>
            </a:pPr>
            <a:r>
              <a:rPr lang="zh-CN" altLang="en-GB" sz="3200" smtClean="0"/>
              <a:t>后续函数</a:t>
            </a:r>
          </a:p>
          <a:p>
            <a:pPr lvl="1">
              <a:lnSpc>
                <a:spcPct val="90000"/>
              </a:lnSpc>
            </a:pPr>
            <a:r>
              <a:rPr lang="zh-CN" altLang="en-GB" sz="2000" smtClean="0"/>
              <a:t>移动棋子</a:t>
            </a:r>
          </a:p>
          <a:p>
            <a:pPr>
              <a:lnSpc>
                <a:spcPct val="90000"/>
              </a:lnSpc>
            </a:pPr>
            <a:r>
              <a:rPr lang="zh-CN" altLang="en-GB" sz="3200" smtClean="0"/>
              <a:t>目标测试</a:t>
            </a:r>
          </a:p>
          <a:p>
            <a:pPr lvl="1">
              <a:lnSpc>
                <a:spcPct val="90000"/>
              </a:lnSpc>
            </a:pPr>
            <a:r>
              <a:rPr lang="en-GB" altLang="zh-CN" sz="2000" smtClean="0"/>
              <a:t>Checkmate</a:t>
            </a:r>
            <a:r>
              <a:rPr lang="zh-CN" altLang="en-GB" sz="2000" smtClean="0"/>
              <a:t>：判断谁赢</a:t>
            </a:r>
          </a:p>
          <a:p>
            <a:pPr>
              <a:lnSpc>
                <a:spcPct val="90000"/>
              </a:lnSpc>
            </a:pPr>
            <a:r>
              <a:rPr lang="zh-CN" altLang="en-GB" sz="3200" smtClean="0"/>
              <a:t>路径耗散</a:t>
            </a:r>
          </a:p>
          <a:p>
            <a:pPr lvl="1">
              <a:lnSpc>
                <a:spcPct val="90000"/>
              </a:lnSpc>
            </a:pPr>
            <a:r>
              <a:rPr lang="zh-CN" altLang="en-GB" sz="2000" smtClean="0"/>
              <a:t>步数、时间</a:t>
            </a:r>
          </a:p>
          <a:p>
            <a:pPr>
              <a:lnSpc>
                <a:spcPct val="90000"/>
              </a:lnSpc>
            </a:pPr>
            <a:endParaRPr lang="en-GB" altLang="zh-CN" sz="3200" smtClean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76D8A-4F09-4E4B-9BE0-2FD50C9A8A77}" type="slidenum">
              <a:rPr lang="en-US" altLang="zh-CN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4953000" y="2362200"/>
            <a:ext cx="4191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endParaRPr lang="en-US" altLang="zh-CN" sz="2800"/>
          </a:p>
        </p:txBody>
      </p:sp>
      <p:pic>
        <p:nvPicPr>
          <p:cNvPr id="48133" name="Picture 5" descr="chessboar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2133600"/>
            <a:ext cx="35306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GB"/>
              <a:t>例：旅游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981200"/>
            <a:ext cx="4343400" cy="3733800"/>
          </a:xfrm>
        </p:spPr>
        <p:txBody>
          <a:bodyPr/>
          <a:lstStyle/>
          <a:p>
            <a:r>
              <a:rPr lang="zh-CN" altLang="en-GB" sz="2600" smtClean="0"/>
              <a:t>初始状态</a:t>
            </a:r>
          </a:p>
          <a:p>
            <a:pPr lvl="1"/>
            <a:r>
              <a:rPr lang="zh-CN" altLang="en-GB" sz="2200" smtClean="0"/>
              <a:t>起始城市</a:t>
            </a:r>
          </a:p>
          <a:p>
            <a:r>
              <a:rPr lang="zh-CN" altLang="en-GB" sz="2600" smtClean="0"/>
              <a:t>后续函数</a:t>
            </a:r>
          </a:p>
          <a:p>
            <a:pPr lvl="1"/>
            <a:r>
              <a:rPr lang="zh-CN" altLang="en-GB" sz="2200" smtClean="0"/>
              <a:t>从一个城市到另一</a:t>
            </a:r>
            <a:r>
              <a:rPr lang="zh-CN" altLang="en-US" sz="2200" smtClean="0"/>
              <a:t>城市</a:t>
            </a:r>
            <a:endParaRPr lang="zh-CN" altLang="en-GB" sz="2200" smtClean="0"/>
          </a:p>
          <a:p>
            <a:r>
              <a:rPr lang="zh-CN" altLang="en-GB" sz="2600" smtClean="0"/>
              <a:t>目标测试</a:t>
            </a:r>
          </a:p>
          <a:p>
            <a:pPr lvl="1"/>
            <a:r>
              <a:rPr lang="zh-CN" altLang="en-GB" sz="2200" smtClean="0"/>
              <a:t>到达目的地？</a:t>
            </a:r>
          </a:p>
          <a:p>
            <a:r>
              <a:rPr lang="zh-CN" altLang="en-GB" sz="2600" smtClean="0"/>
              <a:t>路径耗散</a:t>
            </a:r>
          </a:p>
          <a:p>
            <a:pPr lvl="1"/>
            <a:r>
              <a:rPr lang="zh-CN" altLang="en-GB" sz="2200" smtClean="0"/>
              <a:t>路上的时间或者路程</a:t>
            </a:r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1C7B5D-78A3-4367-AFDD-02C71FDD4365}" type="slidenum">
              <a:rPr lang="en-US" altLang="zh-CN"/>
              <a:pPr>
                <a:defRPr/>
              </a:pPr>
              <a:t>32</a:t>
            </a:fld>
            <a:endParaRPr lang="en-US" altLang="zh-CN"/>
          </a:p>
        </p:txBody>
      </p:sp>
      <p:grpSp>
        <p:nvGrpSpPr>
          <p:cNvPr id="2" name="组合 1"/>
          <p:cNvGrpSpPr/>
          <p:nvPr/>
        </p:nvGrpSpPr>
        <p:grpSpPr>
          <a:xfrm>
            <a:off x="5410200" y="1927225"/>
            <a:ext cx="2667000" cy="3308350"/>
            <a:chOff x="5791200" y="2895600"/>
            <a:chExt cx="2667000" cy="3308350"/>
          </a:xfrm>
        </p:grpSpPr>
        <p:sp>
          <p:nvSpPr>
            <p:cNvPr id="49156" name="Oval 4"/>
            <p:cNvSpPr>
              <a:spLocks noChangeArrowheads="1"/>
            </p:cNvSpPr>
            <p:nvPr/>
          </p:nvSpPr>
          <p:spPr bwMode="auto">
            <a:xfrm>
              <a:off x="7391400" y="5791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57" name="Oval 5"/>
            <p:cNvSpPr>
              <a:spLocks noChangeArrowheads="1"/>
            </p:cNvSpPr>
            <p:nvPr/>
          </p:nvSpPr>
          <p:spPr bwMode="auto">
            <a:xfrm>
              <a:off x="6172200" y="32004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58" name="Oval 6"/>
            <p:cNvSpPr>
              <a:spLocks noChangeArrowheads="1"/>
            </p:cNvSpPr>
            <p:nvPr/>
          </p:nvSpPr>
          <p:spPr bwMode="auto">
            <a:xfrm>
              <a:off x="7620000" y="4038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59" name="Oval 7"/>
            <p:cNvSpPr>
              <a:spLocks noChangeArrowheads="1"/>
            </p:cNvSpPr>
            <p:nvPr/>
          </p:nvSpPr>
          <p:spPr bwMode="auto">
            <a:xfrm>
              <a:off x="7391400" y="3276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0" name="Oval 8"/>
            <p:cNvSpPr>
              <a:spLocks noChangeArrowheads="1"/>
            </p:cNvSpPr>
            <p:nvPr/>
          </p:nvSpPr>
          <p:spPr bwMode="auto">
            <a:xfrm>
              <a:off x="6553200" y="46482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1" name="Oval 9"/>
            <p:cNvSpPr>
              <a:spLocks noChangeArrowheads="1"/>
            </p:cNvSpPr>
            <p:nvPr/>
          </p:nvSpPr>
          <p:spPr bwMode="auto">
            <a:xfrm>
              <a:off x="6248400" y="3657600"/>
              <a:ext cx="152400" cy="152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62" name="Text Box 10"/>
            <p:cNvSpPr txBox="1">
              <a:spLocks noChangeArrowheads="1"/>
            </p:cNvSpPr>
            <p:nvPr/>
          </p:nvSpPr>
          <p:spPr bwMode="auto">
            <a:xfrm>
              <a:off x="5791200" y="2895600"/>
              <a:ext cx="9906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1600">
                  <a:latin typeface="Times New Roman" pitchFamily="18" charset="0"/>
                </a:rPr>
                <a:t>Liverpool</a:t>
              </a:r>
            </a:p>
          </p:txBody>
        </p:sp>
        <p:sp>
          <p:nvSpPr>
            <p:cNvPr id="49163" name="Text Box 11"/>
            <p:cNvSpPr txBox="1">
              <a:spLocks noChangeArrowheads="1"/>
            </p:cNvSpPr>
            <p:nvPr/>
          </p:nvSpPr>
          <p:spPr bwMode="auto">
            <a:xfrm>
              <a:off x="7086600" y="5867400"/>
              <a:ext cx="9906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1600">
                  <a:latin typeface="Times New Roman" pitchFamily="18" charset="0"/>
                </a:rPr>
                <a:t>London</a:t>
              </a:r>
            </a:p>
          </p:txBody>
        </p:sp>
        <p:sp>
          <p:nvSpPr>
            <p:cNvPr id="49164" name="Text Box 12"/>
            <p:cNvSpPr txBox="1">
              <a:spLocks noChangeArrowheads="1"/>
            </p:cNvSpPr>
            <p:nvPr/>
          </p:nvSpPr>
          <p:spPr bwMode="auto">
            <a:xfrm>
              <a:off x="7162800" y="3581400"/>
              <a:ext cx="1295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1600" dirty="0">
                  <a:latin typeface="Times New Roman" pitchFamily="18" charset="0"/>
                </a:rPr>
                <a:t>Nottingham</a:t>
              </a:r>
            </a:p>
          </p:txBody>
        </p:sp>
        <p:sp>
          <p:nvSpPr>
            <p:cNvPr id="49165" name="Text Box 13"/>
            <p:cNvSpPr txBox="1">
              <a:spLocks noChangeArrowheads="1"/>
            </p:cNvSpPr>
            <p:nvPr/>
          </p:nvSpPr>
          <p:spPr bwMode="auto">
            <a:xfrm>
              <a:off x="7162800" y="2895600"/>
              <a:ext cx="1295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1600">
                  <a:latin typeface="Times New Roman" pitchFamily="18" charset="0"/>
                </a:rPr>
                <a:t>Leeds</a:t>
              </a:r>
            </a:p>
          </p:txBody>
        </p:sp>
        <p:sp>
          <p:nvSpPr>
            <p:cNvPr id="49166" name="Text Box 14"/>
            <p:cNvSpPr txBox="1">
              <a:spLocks noChangeArrowheads="1"/>
            </p:cNvSpPr>
            <p:nvPr/>
          </p:nvSpPr>
          <p:spPr bwMode="auto">
            <a:xfrm>
              <a:off x="6096000" y="4267200"/>
              <a:ext cx="1295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1600">
                  <a:latin typeface="Times New Roman" pitchFamily="18" charset="0"/>
                </a:rPr>
                <a:t>Birmingham</a:t>
              </a:r>
            </a:p>
          </p:txBody>
        </p:sp>
        <p:sp>
          <p:nvSpPr>
            <p:cNvPr id="49167" name="Text Box 15"/>
            <p:cNvSpPr txBox="1">
              <a:spLocks noChangeArrowheads="1"/>
            </p:cNvSpPr>
            <p:nvPr/>
          </p:nvSpPr>
          <p:spPr bwMode="auto">
            <a:xfrm>
              <a:off x="5867400" y="3886200"/>
              <a:ext cx="1295400" cy="336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zh-CN" sz="1600" dirty="0">
                  <a:latin typeface="Times New Roman" pitchFamily="18" charset="0"/>
                </a:rPr>
                <a:t>Manchester</a:t>
              </a:r>
            </a:p>
          </p:txBody>
        </p:sp>
        <p:cxnSp>
          <p:nvCxnSpPr>
            <p:cNvPr id="49168" name="AutoShape 16"/>
            <p:cNvCxnSpPr>
              <a:cxnSpLocks noChangeShapeType="1"/>
              <a:stCxn id="49156" idx="1"/>
              <a:endCxn id="49160" idx="5"/>
            </p:cNvCxnSpPr>
            <p:nvPr/>
          </p:nvCxnSpPr>
          <p:spPr bwMode="auto">
            <a:xfrm flipH="1" flipV="1">
              <a:off x="6683375" y="4778375"/>
              <a:ext cx="730250" cy="10350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49169" name="AutoShape 17"/>
            <p:cNvCxnSpPr>
              <a:cxnSpLocks noChangeShapeType="1"/>
              <a:stCxn id="49160" idx="1"/>
              <a:endCxn id="49161" idx="4"/>
            </p:cNvCxnSpPr>
            <p:nvPr/>
          </p:nvCxnSpPr>
          <p:spPr bwMode="auto">
            <a:xfrm flipH="1" flipV="1">
              <a:off x="6324600" y="3810000"/>
              <a:ext cx="250825" cy="8604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49170" name="AutoShape 18"/>
            <p:cNvCxnSpPr>
              <a:cxnSpLocks noChangeShapeType="1"/>
              <a:stCxn id="49161" idx="0"/>
              <a:endCxn id="49157" idx="4"/>
            </p:cNvCxnSpPr>
            <p:nvPr/>
          </p:nvCxnSpPr>
          <p:spPr bwMode="auto">
            <a:xfrm flipH="1" flipV="1">
              <a:off x="6248400" y="3352800"/>
              <a:ext cx="762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49171" name="AutoShape 19"/>
            <p:cNvCxnSpPr>
              <a:cxnSpLocks noChangeShapeType="1"/>
              <a:stCxn id="49156" idx="0"/>
              <a:endCxn id="49158" idx="4"/>
            </p:cNvCxnSpPr>
            <p:nvPr/>
          </p:nvCxnSpPr>
          <p:spPr bwMode="auto">
            <a:xfrm flipV="1">
              <a:off x="7467600" y="4191000"/>
              <a:ext cx="228600" cy="16002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49172" name="AutoShape 20"/>
            <p:cNvCxnSpPr>
              <a:cxnSpLocks noChangeShapeType="1"/>
              <a:stCxn id="49158" idx="0"/>
              <a:endCxn id="49159" idx="4"/>
            </p:cNvCxnSpPr>
            <p:nvPr/>
          </p:nvCxnSpPr>
          <p:spPr bwMode="auto">
            <a:xfrm flipH="1" flipV="1">
              <a:off x="7467600" y="3429000"/>
              <a:ext cx="228600" cy="6096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49173" name="AutoShape 21"/>
            <p:cNvCxnSpPr>
              <a:cxnSpLocks noChangeShapeType="1"/>
              <a:stCxn id="49159" idx="1"/>
              <a:endCxn id="49157" idx="6"/>
            </p:cNvCxnSpPr>
            <p:nvPr/>
          </p:nvCxnSpPr>
          <p:spPr bwMode="auto">
            <a:xfrm flipH="1" flipV="1">
              <a:off x="6324600" y="3276600"/>
              <a:ext cx="1089025" cy="22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49174" name="AutoShape 22"/>
            <p:cNvCxnSpPr>
              <a:cxnSpLocks noChangeShapeType="1"/>
              <a:stCxn id="49158" idx="1"/>
              <a:endCxn id="49157" idx="5"/>
            </p:cNvCxnSpPr>
            <p:nvPr/>
          </p:nvCxnSpPr>
          <p:spPr bwMode="auto">
            <a:xfrm flipH="1" flipV="1">
              <a:off x="6302375" y="3330575"/>
              <a:ext cx="1339850" cy="73025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000" dirty="0"/>
              <a:t>Vacuum world state space graph</a:t>
            </a:r>
          </a:p>
        </p:txBody>
      </p:sp>
      <p:sp>
        <p:nvSpPr>
          <p:cNvPr id="501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8507412" cy="5399087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zh-CN" smtClean="0"/>
          </a:p>
          <a:p>
            <a:pPr>
              <a:lnSpc>
                <a:spcPct val="80000"/>
              </a:lnSpc>
            </a:pPr>
            <a:endParaRPr lang="en-US" altLang="zh-CN" smtClean="0"/>
          </a:p>
          <a:p>
            <a:pPr lvl="1">
              <a:lnSpc>
                <a:spcPct val="80000"/>
              </a:lnSpc>
            </a:pPr>
            <a:endParaRPr lang="en-US" altLang="zh-CN" sz="2000" smtClean="0"/>
          </a:p>
          <a:p>
            <a:pPr lvl="1">
              <a:lnSpc>
                <a:spcPct val="80000"/>
              </a:lnSpc>
            </a:pPr>
            <a:endParaRPr lang="en-US" altLang="zh-CN" sz="2000" smtClean="0"/>
          </a:p>
          <a:p>
            <a:pPr>
              <a:lnSpc>
                <a:spcPct val="80000"/>
              </a:lnSpc>
            </a:pPr>
            <a:endParaRPr lang="en-US" altLang="zh-CN" smtClean="0"/>
          </a:p>
          <a:p>
            <a:pPr>
              <a:lnSpc>
                <a:spcPct val="80000"/>
              </a:lnSpc>
            </a:pPr>
            <a:endParaRPr lang="en-US" altLang="zh-CN" sz="1800" u="sng" smtClean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endParaRPr lang="en-US" altLang="zh-CN" sz="1800" u="sng" smtClean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endParaRPr lang="en-US" altLang="zh-CN" sz="1800" u="sng" smtClean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endParaRPr lang="en-US" altLang="zh-CN" sz="1800" u="sng" smtClean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endParaRPr lang="en-US" altLang="zh-CN" sz="1800" u="sng" smtClean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endParaRPr lang="en-US" altLang="zh-CN" sz="1800" u="sng" smtClean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endParaRPr lang="en-US" altLang="zh-CN" sz="1800" u="sng" smtClean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800" u="sng" smtClean="0">
                <a:solidFill>
                  <a:srgbClr val="CC0099"/>
                </a:solidFill>
              </a:rPr>
              <a:t>states?</a:t>
            </a:r>
          </a:p>
          <a:p>
            <a:pPr>
              <a:lnSpc>
                <a:spcPct val="80000"/>
              </a:lnSpc>
            </a:pPr>
            <a:r>
              <a:rPr lang="en-US" altLang="zh-CN" sz="2800" u="sng" smtClean="0">
                <a:solidFill>
                  <a:srgbClr val="CC0099"/>
                </a:solidFill>
              </a:rPr>
              <a:t>actions?</a:t>
            </a:r>
          </a:p>
          <a:p>
            <a:pPr>
              <a:lnSpc>
                <a:spcPct val="80000"/>
              </a:lnSpc>
            </a:pPr>
            <a:r>
              <a:rPr lang="en-US" altLang="zh-CN" sz="2800" u="sng" smtClean="0">
                <a:solidFill>
                  <a:srgbClr val="CC0099"/>
                </a:solidFill>
              </a:rPr>
              <a:t>goal test?</a:t>
            </a:r>
          </a:p>
          <a:p>
            <a:pPr>
              <a:lnSpc>
                <a:spcPct val="80000"/>
              </a:lnSpc>
            </a:pPr>
            <a:r>
              <a:rPr lang="en-US" altLang="zh-CN" sz="2800" u="sng" smtClean="0">
                <a:solidFill>
                  <a:srgbClr val="CC0099"/>
                </a:solidFill>
              </a:rPr>
              <a:t>path cost?</a:t>
            </a:r>
          </a:p>
        </p:txBody>
      </p:sp>
      <p:pic>
        <p:nvPicPr>
          <p:cNvPr id="5017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" y="1219200"/>
            <a:ext cx="75088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938331" y="4735286"/>
            <a:ext cx="6064696" cy="170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 smtClean="0">
                <a:latin typeface="Century Gothic" pitchFamily="34" charset="0"/>
              </a:rPr>
              <a:t>Combination of dirt </a:t>
            </a:r>
            <a:r>
              <a:rPr lang="en-US" altLang="zh-CN" sz="2400" dirty="0">
                <a:latin typeface="Century Gothic" pitchFamily="34" charset="0"/>
              </a:rPr>
              <a:t>and robot </a:t>
            </a:r>
            <a:r>
              <a:rPr lang="en-US" altLang="zh-CN" sz="2400" dirty="0" smtClean="0">
                <a:latin typeface="Century Gothic" pitchFamily="34" charset="0"/>
              </a:rPr>
              <a:t>locations</a:t>
            </a:r>
            <a:endParaRPr lang="en-US" altLang="zh-CN" sz="2400" u="sng" dirty="0">
              <a:solidFill>
                <a:srgbClr val="CC0099"/>
              </a:solidFill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i="1" dirty="0">
                <a:latin typeface="Century Gothic" pitchFamily="34" charset="0"/>
              </a:rPr>
              <a:t>Left</a:t>
            </a:r>
            <a:r>
              <a:rPr lang="en-US" altLang="zh-CN" sz="2400" dirty="0">
                <a:latin typeface="Century Gothic" pitchFamily="34" charset="0"/>
              </a:rPr>
              <a:t>, </a:t>
            </a:r>
            <a:r>
              <a:rPr lang="en-US" altLang="zh-CN" sz="2400" i="1" dirty="0">
                <a:latin typeface="Century Gothic" pitchFamily="34" charset="0"/>
              </a:rPr>
              <a:t>Right</a:t>
            </a:r>
            <a:r>
              <a:rPr lang="en-US" altLang="zh-CN" sz="2400" dirty="0">
                <a:latin typeface="Century Gothic" pitchFamily="34" charset="0"/>
              </a:rPr>
              <a:t>, </a:t>
            </a:r>
            <a:r>
              <a:rPr lang="en-US" altLang="zh-CN" sz="2400" i="1" dirty="0">
                <a:latin typeface="Century Gothic" pitchFamily="34" charset="0"/>
              </a:rPr>
              <a:t>Suck</a:t>
            </a:r>
            <a:endParaRPr lang="en-US" altLang="zh-CN" sz="2400" u="sng" dirty="0">
              <a:solidFill>
                <a:srgbClr val="CC0099"/>
              </a:solidFill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>
                <a:latin typeface="Century Gothic" pitchFamily="34" charset="0"/>
              </a:rPr>
              <a:t>no dirt at all locations</a:t>
            </a:r>
            <a:endParaRPr lang="en-US" altLang="zh-CN" sz="2400" u="sng" dirty="0">
              <a:solidFill>
                <a:srgbClr val="CC0099"/>
              </a:solidFill>
              <a:latin typeface="Century Gothic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400" dirty="0">
                <a:latin typeface="Century Gothic" pitchFamily="34" charset="0"/>
              </a:rPr>
              <a:t>1 per 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 dirty="0"/>
              <a:t>Example: The 8-puzzle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800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800" dirty="0"/>
          </a:p>
          <a:p>
            <a:pPr lvl="1" fontAlgn="auto">
              <a:spcAft>
                <a:spcPts val="0"/>
              </a:spcAft>
              <a:defRPr/>
            </a:pPr>
            <a:endParaRPr lang="en-US" altLang="zh-CN" dirty="0"/>
          </a:p>
          <a:p>
            <a:pPr lvl="1" fontAlgn="auto">
              <a:spcAft>
                <a:spcPts val="0"/>
              </a:spcAft>
              <a:defRPr/>
            </a:pPr>
            <a:endParaRPr lang="en-US" altLang="zh-CN" dirty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800" dirty="0">
              <a:solidFill>
                <a:srgbClr val="CC0099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800" u="sng" dirty="0">
              <a:solidFill>
                <a:srgbClr val="CC0099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800" u="sng" dirty="0">
              <a:solidFill>
                <a:srgbClr val="CC0099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800" u="sng" dirty="0">
              <a:solidFill>
                <a:srgbClr val="CC0099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800" u="sng" dirty="0">
              <a:solidFill>
                <a:srgbClr val="CC0099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800" u="sng" dirty="0">
              <a:solidFill>
                <a:srgbClr val="CC0099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1800" u="sng" dirty="0">
              <a:solidFill>
                <a:srgbClr val="CC0099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3300" u="sng" dirty="0">
                <a:solidFill>
                  <a:srgbClr val="CC0099"/>
                </a:solidFill>
              </a:rPr>
              <a:t>states</a:t>
            </a:r>
            <a:r>
              <a:rPr lang="en-US" altLang="zh-CN" sz="3300" u="sng" dirty="0" smtClean="0">
                <a:solidFill>
                  <a:srgbClr val="CC0099"/>
                </a:solidFill>
              </a:rPr>
              <a:t>?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altLang="zh-CN" sz="3300" u="sng" dirty="0">
              <a:solidFill>
                <a:srgbClr val="CC0099"/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3300" u="sng" dirty="0">
                <a:solidFill>
                  <a:srgbClr val="CC0099"/>
                </a:solidFill>
              </a:rPr>
              <a:t>actions?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3300" u="sng" dirty="0">
                <a:solidFill>
                  <a:srgbClr val="CC0099"/>
                </a:solidFill>
              </a:rPr>
              <a:t>goal test?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3300" u="sng" dirty="0">
                <a:solidFill>
                  <a:srgbClr val="CC0099"/>
                </a:solidFill>
              </a:rPr>
              <a:t>path cost?</a:t>
            </a:r>
          </a:p>
        </p:txBody>
      </p:sp>
      <p:pic>
        <p:nvPicPr>
          <p:cNvPr id="51203" name="Picture 4" descr="8puzz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0100" y="1066800"/>
            <a:ext cx="49514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895600" y="4191000"/>
            <a:ext cx="602138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800">
                <a:latin typeface="Century Gothic" pitchFamily="34" charset="0"/>
              </a:rPr>
              <a:t>locations of tiles (9! </a:t>
            </a:r>
            <a:r>
              <a:rPr lang="en-US" altLang="zh-CN" sz="2800" b="1">
                <a:solidFill>
                  <a:srgbClr val="FF0000"/>
                </a:solidFill>
                <a:latin typeface="Century Gothic" pitchFamily="34" charset="0"/>
              </a:rPr>
              <a:t>/ 2</a:t>
            </a:r>
            <a:r>
              <a:rPr lang="en-US" altLang="zh-CN" sz="2800">
                <a:latin typeface="Century Gothic" pitchFamily="34" charset="0"/>
              </a:rPr>
              <a:t> = 181440, for 15-puzzle, 1.3 * 10</a:t>
            </a:r>
            <a:r>
              <a:rPr lang="en-US" altLang="zh-CN" sz="2800" baseline="30000">
                <a:latin typeface="Century Gothic" pitchFamily="34" charset="0"/>
              </a:rPr>
              <a:t>12</a:t>
            </a:r>
            <a:r>
              <a:rPr lang="en-US" altLang="zh-CN" sz="2800">
                <a:latin typeface="Century Gothic" pitchFamily="34" charset="0"/>
              </a:rPr>
              <a:t> States) </a:t>
            </a:r>
            <a:endParaRPr lang="en-US" altLang="zh-CN" sz="2800" u="sng">
              <a:solidFill>
                <a:srgbClr val="CC0099"/>
              </a:solidFill>
              <a:latin typeface="Century Gothic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800">
                <a:latin typeface="Century Gothic" pitchFamily="34" charset="0"/>
              </a:rPr>
              <a:t>move blank left, right, up, down </a:t>
            </a:r>
            <a:endParaRPr lang="en-US" altLang="zh-CN" sz="2800" u="sng">
              <a:solidFill>
                <a:srgbClr val="CC0099"/>
              </a:solidFill>
              <a:latin typeface="Century Gothic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800">
                <a:latin typeface="Century Gothic" pitchFamily="34" charset="0"/>
              </a:rPr>
              <a:t>goal state (given)</a:t>
            </a:r>
            <a:endParaRPr lang="en-US" altLang="zh-CN" sz="2800" u="sng">
              <a:solidFill>
                <a:srgbClr val="CC0099"/>
              </a:solidFill>
              <a:latin typeface="Century Gothic" pitchFamily="34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r>
              <a:rPr lang="en-US" altLang="zh-CN" sz="2800">
                <a:latin typeface="Century Gothic" pitchFamily="34" charset="0"/>
              </a:rPr>
              <a:t>1 per move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charset="0"/>
              <a:buNone/>
            </a:pPr>
            <a:endParaRPr lang="en-US" altLang="zh-CN" sz="2800">
              <a:latin typeface="Century Gothic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400" dirty="0"/>
              <a:t>Example: robotic assembly</a:t>
            </a:r>
          </a:p>
        </p:txBody>
      </p:sp>
      <p:sp>
        <p:nvSpPr>
          <p:cNvPr id="522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663" y="3962400"/>
            <a:ext cx="8229600" cy="25908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altLang="zh-CN" sz="2000" b="1" u="sng" dirty="0" smtClean="0">
              <a:solidFill>
                <a:srgbClr val="CC0099"/>
              </a:solidFill>
            </a:endParaRPr>
          </a:p>
          <a:p>
            <a:pPr>
              <a:lnSpc>
                <a:spcPct val="80000"/>
              </a:lnSpc>
            </a:pPr>
            <a:r>
              <a:rPr lang="en-US" altLang="zh-CN" sz="2000" b="1" u="sng" dirty="0" smtClean="0">
                <a:solidFill>
                  <a:srgbClr val="CC0099"/>
                </a:solidFill>
              </a:rPr>
              <a:t>states:</a:t>
            </a:r>
            <a:r>
              <a:rPr lang="en-US" altLang="zh-CN" sz="2000" b="1" dirty="0" smtClean="0">
                <a:solidFill>
                  <a:srgbClr val="CC0099"/>
                </a:solidFill>
              </a:rPr>
              <a:t>           </a:t>
            </a:r>
            <a:r>
              <a:rPr lang="en-US" altLang="zh-CN" sz="1800" b="1" dirty="0" smtClean="0"/>
              <a:t>real-valued coordinates of robot joint angles, together with the parts of the object to be assembled</a:t>
            </a:r>
            <a:r>
              <a:rPr lang="en-US" altLang="zh-CN" sz="2000" b="1" dirty="0" smtClean="0"/>
              <a:t>
</a:t>
            </a:r>
          </a:p>
          <a:p>
            <a:pPr>
              <a:lnSpc>
                <a:spcPct val="80000"/>
              </a:lnSpc>
            </a:pPr>
            <a:r>
              <a:rPr lang="en-US" altLang="zh-CN" sz="2000" b="1" u="sng" dirty="0" smtClean="0">
                <a:solidFill>
                  <a:srgbClr val="CC0099"/>
                </a:solidFill>
              </a:rPr>
              <a:t>actions:</a:t>
            </a:r>
            <a:r>
              <a:rPr lang="en-US" altLang="zh-CN" sz="2000" b="1" dirty="0" smtClean="0"/>
              <a:t> 	</a:t>
            </a:r>
            <a:r>
              <a:rPr lang="en-US" altLang="zh-CN" sz="1800" b="1" dirty="0" smtClean="0"/>
              <a:t>continuous motions of robot joints</a:t>
            </a:r>
            <a:r>
              <a:rPr lang="en-US" altLang="zh-CN" sz="2000" b="1" dirty="0" smtClean="0"/>
              <a:t>
</a:t>
            </a:r>
          </a:p>
          <a:p>
            <a:pPr>
              <a:lnSpc>
                <a:spcPct val="80000"/>
              </a:lnSpc>
            </a:pPr>
            <a:r>
              <a:rPr lang="en-US" altLang="zh-CN" sz="2000" b="1" u="sng" dirty="0" smtClean="0">
                <a:solidFill>
                  <a:srgbClr val="CC0099"/>
                </a:solidFill>
              </a:rPr>
              <a:t>goal test:</a:t>
            </a:r>
            <a:r>
              <a:rPr lang="en-US" altLang="zh-CN" sz="2000" b="1" dirty="0" smtClean="0"/>
              <a:t> 	</a:t>
            </a:r>
            <a:r>
              <a:rPr lang="en-US" altLang="zh-CN" sz="1800" b="1" dirty="0" smtClean="0"/>
              <a:t>complete assembly</a:t>
            </a:r>
            <a:r>
              <a:rPr lang="en-US" altLang="zh-CN" sz="2000" b="1" dirty="0" smtClean="0"/>
              <a:t>
</a:t>
            </a:r>
          </a:p>
          <a:p>
            <a:pPr>
              <a:lnSpc>
                <a:spcPct val="80000"/>
              </a:lnSpc>
            </a:pPr>
            <a:r>
              <a:rPr lang="en-US" altLang="zh-CN" sz="2000" b="1" u="sng" dirty="0" smtClean="0">
                <a:solidFill>
                  <a:srgbClr val="CC0099"/>
                </a:solidFill>
              </a:rPr>
              <a:t>path cost:</a:t>
            </a:r>
            <a:r>
              <a:rPr lang="en-US" altLang="zh-CN" sz="2000" b="1" dirty="0" smtClean="0"/>
              <a:t> 	</a:t>
            </a:r>
            <a:r>
              <a:rPr lang="en-US" altLang="zh-CN" sz="1800" b="1" dirty="0" smtClean="0"/>
              <a:t>time to execute</a:t>
            </a:r>
            <a:endParaRPr lang="en-US" altLang="zh-CN" sz="2000" b="1" dirty="0" smtClean="0"/>
          </a:p>
        </p:txBody>
      </p:sp>
      <p:pic>
        <p:nvPicPr>
          <p:cNvPr id="52227" name="Picture 4" descr="stanford-arm+block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295400"/>
            <a:ext cx="6029325" cy="285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無限狀態空間的例子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3924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從數字</a:t>
            </a:r>
            <a:r>
              <a:rPr lang="en-US" altLang="zh-CN" dirty="0" smtClean="0"/>
              <a:t>4</a:t>
            </a:r>
            <a:r>
              <a:rPr lang="zh-CN" altLang="en-US" dirty="0" smtClean="0"/>
              <a:t>出發，應用一系列函數（可重複應用）：階乘，平方根，下取整，可以得到任何一個正整數。</a:t>
            </a:r>
            <a:endParaRPr lang="en-US" altLang="zh-CN" dirty="0" smtClean="0"/>
          </a:p>
          <a:p>
            <a:r>
              <a:rPr lang="zh-CN" altLang="en-US" dirty="0"/>
              <a:t>狀</a:t>
            </a:r>
            <a:r>
              <a:rPr lang="zh-CN" altLang="en-US" dirty="0" smtClean="0"/>
              <a:t>態：正整數</a:t>
            </a:r>
            <a:endParaRPr lang="en-US" altLang="zh-CN" dirty="0" smtClean="0"/>
          </a:p>
          <a:p>
            <a:r>
              <a:rPr lang="zh-CN" altLang="en-US" dirty="0"/>
              <a:t>初始狀</a:t>
            </a:r>
            <a:r>
              <a:rPr lang="zh-CN" altLang="en-US" dirty="0" smtClean="0"/>
              <a:t>態：</a:t>
            </a:r>
            <a:r>
              <a:rPr lang="en-US" altLang="zh-CN" dirty="0" smtClean="0"/>
              <a:t>4</a:t>
            </a:r>
          </a:p>
          <a:p>
            <a:r>
              <a:rPr lang="zh-CN" altLang="en-US" dirty="0"/>
              <a:t>動作</a:t>
            </a:r>
            <a:r>
              <a:rPr lang="zh-CN" altLang="en-US" dirty="0" smtClean="0"/>
              <a:t>：應用</a:t>
            </a:r>
            <a:r>
              <a:rPr lang="zh-CN" altLang="en-US" dirty="0"/>
              <a:t>階乘，平方根，下取</a:t>
            </a:r>
            <a:r>
              <a:rPr lang="zh-CN" altLang="en-US" dirty="0" smtClean="0"/>
              <a:t>整函數</a:t>
            </a:r>
            <a:endParaRPr lang="en-US" altLang="zh-CN" dirty="0" smtClean="0"/>
          </a:p>
          <a:p>
            <a:r>
              <a:rPr lang="zh-CN" altLang="en-US" dirty="0"/>
              <a:t>目</a:t>
            </a:r>
            <a:r>
              <a:rPr lang="zh-CN" altLang="en-US" dirty="0" smtClean="0"/>
              <a:t>標測試：是否為欲獲得之整數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84A475-0909-4B36-B11A-7E7AB1246972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779861"/>
              </p:ext>
            </p:extLst>
          </p:nvPr>
        </p:nvGraphicFramePr>
        <p:xfrm>
          <a:off x="683568" y="4077072"/>
          <a:ext cx="3888432" cy="16967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3" imgW="1396800" imgH="609480" progId="Equation.DSMT4">
                  <p:embed/>
                </p:oleObj>
              </mc:Choice>
              <mc:Fallback>
                <p:oleObj name="Equation" r:id="rId3" imgW="139680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83568" y="4077072"/>
                        <a:ext cx="3888432" cy="16967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83568" y="5810847"/>
            <a:ext cx="6264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620,448,401,733,239,439,360,000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3819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35BD581-D38A-40E5-932B-444AFCB88176}" type="slidenum">
              <a:rPr lang="en-US" altLang="zh-CN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8" y="127000"/>
            <a:ext cx="9051925" cy="6602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通过搜索解决问题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smtClean="0"/>
              <a:t>搜索</a:t>
            </a:r>
          </a:p>
          <a:p>
            <a:pPr lvl="1"/>
            <a:r>
              <a:rPr lang="zh-CN" altLang="en-US" sz="2400" smtClean="0"/>
              <a:t>检查不同的行动序列（解），选择最好解的过程</a:t>
            </a:r>
          </a:p>
          <a:p>
            <a:pPr lvl="1"/>
            <a:endParaRPr lang="zh-CN" altLang="en-US" sz="2400" smtClean="0"/>
          </a:p>
          <a:p>
            <a:pPr lvl="1"/>
            <a:r>
              <a:rPr lang="zh-CN" altLang="en-US" sz="2400" smtClean="0"/>
              <a:t>这是传统问题求解方法中最直接的方法</a:t>
            </a:r>
          </a:p>
          <a:p>
            <a:pPr lvl="1"/>
            <a:endParaRPr lang="zh-CN" altLang="en-US" sz="2400" smtClean="0"/>
          </a:p>
          <a:p>
            <a:pPr lvl="1"/>
            <a:r>
              <a:rPr lang="zh-CN" altLang="en-US" sz="2400" smtClean="0"/>
              <a:t>通常是通过树型</a:t>
            </a:r>
            <a:r>
              <a:rPr lang="en-US" altLang="zh-CN" sz="2400" smtClean="0"/>
              <a:t>(Tree)</a:t>
            </a:r>
            <a:r>
              <a:rPr lang="zh-CN" altLang="en-US" sz="2400" smtClean="0"/>
              <a:t>结构来进行</a:t>
            </a:r>
          </a:p>
          <a:p>
            <a:endParaRPr lang="en-US" altLang="zh-CN" sz="360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F9E548-3202-4D77-82BB-13E29C76A76F}" type="slidenum">
              <a:rPr lang="en-US" altLang="zh-CN"/>
              <a:pPr>
                <a:defRPr/>
              </a:pPr>
              <a:t>38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0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0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0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0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84A475-0909-4B36-B11A-7E7AB1246972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2054"/>
            <a:ext cx="7704856" cy="5761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233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2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9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829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 dirty="0"/>
              <a:t>(one possible) Solution: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 dirty="0"/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</a:t>
            </a:r>
            <a:r>
              <a:rPr lang="en-US" altLang="zh-CN" u="sng" dirty="0"/>
              <a:t>	a	b	c	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0	0	0	start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3	0	0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0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3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0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3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0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3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1	5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 dirty="0"/>
              <a:t>		0	5	</a:t>
            </a:r>
            <a:r>
              <a:rPr lang="en-US" altLang="zh-CN" b="1" dirty="0"/>
              <a:t>7	goal</a:t>
            </a:r>
            <a:r>
              <a:rPr lang="en-US" altLang="zh-CN" dirty="0"/>
              <a:t>	</a:t>
            </a:r>
          </a:p>
        </p:txBody>
      </p:sp>
      <p:grpSp>
        <p:nvGrpSpPr>
          <p:cNvPr id="20485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0490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20491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20492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20486" name="Rectangle 10"/>
          <p:cNvSpPr>
            <a:spLocks noChangeArrowheads="1"/>
          </p:cNvSpPr>
          <p:nvPr/>
        </p:nvSpPr>
        <p:spPr bwMode="auto">
          <a:xfrm>
            <a:off x="609600" y="2743200"/>
            <a:ext cx="4191000" cy="3276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487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20488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20489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153400" cy="83661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000" dirty="0"/>
              <a:t>Implementation: states vs. nodes</a:t>
            </a:r>
          </a:p>
        </p:txBody>
      </p:sp>
      <p:sp>
        <p:nvSpPr>
          <p:cNvPr id="56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7038" y="1147763"/>
            <a:ext cx="82296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smtClean="0"/>
              <a:t>A </a:t>
            </a:r>
            <a:r>
              <a:rPr lang="en-US" altLang="zh-CN" sz="2000" smtClean="0">
                <a:solidFill>
                  <a:srgbClr val="FF0000"/>
                </a:solidFill>
              </a:rPr>
              <a:t>state</a:t>
            </a:r>
            <a:r>
              <a:rPr lang="en-US" altLang="zh-CN" sz="2000" smtClean="0"/>
              <a:t> is a (representation of) a physical configuration</a:t>
            </a:r>
          </a:p>
          <a:p>
            <a:pPr>
              <a:lnSpc>
                <a:spcPct val="90000"/>
              </a:lnSpc>
            </a:pPr>
            <a:r>
              <a:rPr lang="en-US" altLang="zh-CN" sz="2000" smtClean="0"/>
              <a:t>A </a:t>
            </a:r>
            <a:r>
              <a:rPr lang="en-US" altLang="zh-CN" sz="2000" smtClean="0">
                <a:solidFill>
                  <a:srgbClr val="FF0000"/>
                </a:solidFill>
              </a:rPr>
              <a:t>node</a:t>
            </a:r>
            <a:r>
              <a:rPr lang="en-US" altLang="zh-CN" sz="2000" smtClean="0"/>
              <a:t> is a data structure constituting part of a search tree includes </a:t>
            </a:r>
            <a:r>
              <a:rPr lang="en-US" altLang="zh-CN" sz="2000" smtClean="0">
                <a:solidFill>
                  <a:srgbClr val="FF0000"/>
                </a:solidFill>
              </a:rPr>
              <a:t>state</a:t>
            </a:r>
            <a:r>
              <a:rPr lang="en-US" altLang="zh-CN" sz="2000" smtClean="0"/>
              <a:t>, </a:t>
            </a:r>
            <a:r>
              <a:rPr lang="en-US" altLang="zh-CN" sz="2000" smtClean="0">
                <a:solidFill>
                  <a:srgbClr val="FF0000"/>
                </a:solidFill>
              </a:rPr>
              <a:t>parent node</a:t>
            </a:r>
            <a:r>
              <a:rPr lang="en-US" altLang="zh-CN" sz="2000" smtClean="0"/>
              <a:t>, </a:t>
            </a:r>
            <a:r>
              <a:rPr lang="en-US" altLang="zh-CN" sz="2000" smtClean="0">
                <a:solidFill>
                  <a:srgbClr val="FF0000"/>
                </a:solidFill>
              </a:rPr>
              <a:t>action</a:t>
            </a:r>
            <a:r>
              <a:rPr lang="en-US" altLang="zh-CN" sz="2000" smtClean="0"/>
              <a:t>, </a:t>
            </a:r>
            <a:r>
              <a:rPr lang="en-US" altLang="zh-CN" sz="2000" smtClean="0">
                <a:solidFill>
                  <a:srgbClr val="FF0000"/>
                </a:solidFill>
              </a:rPr>
              <a:t>path cost</a:t>
            </a:r>
            <a:r>
              <a:rPr lang="en-US" altLang="zh-CN" sz="2000" smtClean="0"/>
              <a:t> </a:t>
            </a:r>
            <a:r>
              <a:rPr lang="en-US" altLang="zh-CN" sz="2000" i="1" smtClean="0"/>
              <a:t>g(x)</a:t>
            </a:r>
            <a:r>
              <a:rPr lang="en-US" altLang="zh-CN" sz="2000" smtClean="0"/>
              <a:t>, </a:t>
            </a:r>
            <a:r>
              <a:rPr lang="en-US" altLang="zh-CN" sz="2000" smtClean="0">
                <a:solidFill>
                  <a:srgbClr val="FF0000"/>
                </a:solidFill>
              </a:rPr>
              <a:t>depth</a:t>
            </a:r>
          </a:p>
          <a:p>
            <a:pPr>
              <a:lnSpc>
                <a:spcPct val="90000"/>
              </a:lnSpc>
            </a:pPr>
            <a:endParaRPr lang="en-US" altLang="zh-CN" sz="200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altLang="zh-CN" sz="200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altLang="zh-CN" sz="200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endParaRPr lang="en-US" altLang="zh-CN" sz="2000" smtClean="0"/>
          </a:p>
          <a:p>
            <a:pPr>
              <a:lnSpc>
                <a:spcPct val="90000"/>
              </a:lnSpc>
            </a:pPr>
            <a:endParaRPr lang="en-US" altLang="zh-CN" sz="2000" smtClean="0"/>
          </a:p>
          <a:p>
            <a:pPr>
              <a:lnSpc>
                <a:spcPct val="90000"/>
              </a:lnSpc>
            </a:pPr>
            <a:endParaRPr lang="en-US" altLang="zh-CN" sz="2000" smtClean="0"/>
          </a:p>
          <a:p>
            <a:pPr>
              <a:lnSpc>
                <a:spcPct val="90000"/>
              </a:lnSpc>
            </a:pPr>
            <a:endParaRPr lang="en-US" altLang="zh-CN" sz="2000" smtClean="0"/>
          </a:p>
          <a:p>
            <a:pPr>
              <a:lnSpc>
                <a:spcPct val="90000"/>
              </a:lnSpc>
            </a:pPr>
            <a:endParaRPr lang="en-US" altLang="zh-CN" sz="2000" smtClean="0"/>
          </a:p>
          <a:p>
            <a:pPr>
              <a:lnSpc>
                <a:spcPct val="90000"/>
              </a:lnSpc>
            </a:pPr>
            <a:endParaRPr lang="en-US" altLang="zh-CN" sz="2000" smtClean="0"/>
          </a:p>
          <a:p>
            <a:pPr>
              <a:lnSpc>
                <a:spcPct val="90000"/>
              </a:lnSpc>
            </a:pPr>
            <a:r>
              <a:rPr lang="en-US" altLang="zh-CN" sz="2000" smtClean="0"/>
              <a:t>The </a:t>
            </a:r>
            <a:r>
              <a:rPr lang="en-US" altLang="zh-CN" sz="2000" i="1" smtClean="0">
                <a:solidFill>
                  <a:schemeClr val="hlink"/>
                </a:solidFill>
                <a:latin typeface="Comic Sans MS" pitchFamily="66" charset="0"/>
              </a:rPr>
              <a:t>Expand</a:t>
            </a:r>
            <a:r>
              <a:rPr lang="en-US" altLang="zh-CN" sz="2000" smtClean="0"/>
              <a:t> function creates new nodes, filling in the various fields and using the </a:t>
            </a:r>
            <a:r>
              <a:rPr lang="en-US" altLang="zh-CN" sz="2000" i="1" smtClean="0">
                <a:solidFill>
                  <a:schemeClr val="hlink"/>
                </a:solidFill>
                <a:latin typeface="Comic Sans MS" pitchFamily="66" charset="0"/>
              </a:rPr>
              <a:t>SuccessorFn</a:t>
            </a:r>
            <a:r>
              <a:rPr lang="en-US" altLang="zh-CN" sz="2000" smtClean="0"/>
              <a:t> of the problem to create the corresponding states.</a:t>
            </a:r>
          </a:p>
        </p:txBody>
      </p:sp>
      <p:pic>
        <p:nvPicPr>
          <p:cNvPr id="56323" name="Picture 4" descr="state-vs-nod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349500"/>
            <a:ext cx="498157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84A475-0909-4B36-B11A-7E7AB1246972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2696"/>
            <a:ext cx="7824506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166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CF744-388F-4EFE-A33A-512BC9B02477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620688"/>
            <a:ext cx="7521925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8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7CF744-388F-4EFE-A33A-512BC9B02477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7560840" cy="5544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34" y="1412776"/>
            <a:ext cx="8129222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436096" y="3717032"/>
            <a:ext cx="2952328" cy="18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97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371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问题：重复状态</a:t>
            </a:r>
          </a:p>
        </p:txBody>
      </p:sp>
      <p:sp>
        <p:nvSpPr>
          <p:cNvPr id="71682" name="Rectangle 3"/>
          <p:cNvSpPr>
            <a:spLocks noGrp="1" noChangeArrowheads="1"/>
          </p:cNvSpPr>
          <p:nvPr>
            <p:ph idx="1"/>
          </p:nvPr>
        </p:nvSpPr>
        <p:spPr>
          <a:xfrm>
            <a:off x="414338" y="1219200"/>
            <a:ext cx="8229600" cy="4525963"/>
          </a:xfrm>
        </p:spPr>
        <p:txBody>
          <a:bodyPr/>
          <a:lstStyle/>
          <a:p>
            <a:r>
              <a:rPr lang="zh-CN" altLang="en-US" sz="3200" smtClean="0"/>
              <a:t>如果不能检测重复状态会导致线性问题变成指数型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922A56D-4362-4E24-B77A-D897A32FEFE0}" type="slidenum">
              <a:rPr lang="en-US" altLang="zh-CN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3048000"/>
            <a:ext cx="5857875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5667375"/>
            <a:ext cx="85058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AutoShape 2" descr="data:image/jpeg;base64,/9j/4AAQSkZJRgABAQAAAQABAAD/2wCEAAkGBxQTEhUUExQWFhUXGBoYGBgYGR0cHBsfHB0cGB8fIB0cHSggHR0lHRwcIjEhJSsrLi4uHB8zODMsNygtLiwBCgoKBQUFDgUFDisZExkrKysrKysrKysrKysrKysrKysrKysrKysrKysrKysrKysrKysrKysrKysrKysrKysrK//AABEIALUBFgMBIgACEQEDEQH/xAAcAAABBQEBAQAAAAAAAAAAAAAGAAMEBQcBAgj/xAA+EAACAQIEBAQDBwQBAwMFAAABAhEDIQAEEjEFBiJBE1FhcTKBkQcUI0KhsfBSYsHh0RUzgiRy8RZDU5KT/8QAFAEBAAAAAAAAAAAAAAAAAAAAAP/EABQRAQAAAAAAAAAAAAAAAAAAAAD/2gAMAwEAAhEDEQA/AInKnGc7Vz9MNWqOvinUoeVi8z2KxO3kPfGsZrjNCm4p1K1NHaIVmAN9vrjD+SeY1yldnemXWG+EAsLbiSBsCDJiCdse62Zy/EM7VqtUOVR4Ys4B0xpXcEASJMk2PngNzTO0y5piohcboGBYd7rMjEgnHzLRdErakdulyyVLg/EYYkAkEi+3c2x9Ccs8TOZy1OsdMuDOmYkMVtqAPbuMBa45OFhYBHHAcLHmm4YAgggiQQZB9j5YD3OFOFGOxgOYWOgYRGA5hY7GFGA5juEMLAeThY9YUYBY5GOk44TgOEYUY6ccwCwsIHCwCjCjHMInAdwscwhgO47hThAYDuOE4Rx5bANs2IeZa2JbjEDNYCnzbXwsN5rfHMBhtaoSZMdhYAbCO38O5vh374SpVgpMkyVXVJ36o1frhioL47ptPt+v/wAHAdpiTt+v8+mNp5C5uypoU8s7LSqU0AgkaWAE6g22o7spgg6vLGL0QCwDHSO7ATA9pE/XGgcs8EymfRadRalOqs6K1Ono8ZRuWlWQstgTM3UE7YApyn2jUPGreK9MUFbTRKK7O0fEzbjSe1gfffFHmeahm82jU2roqsqquvSoAaS5CsBBEkyT0xbtjN6GWdp0q1hLWPT7+V7XwZcAyTUdJV6RV7FmkyAB/bAMz06v1GAN+Mcx+MTTpVBTQgFWBGqoD+ZRBAWbQYnvGKDhnMVTLgmmwqKGE0yzyROloDHQthZUkA+eB7ifF0qAUW/EVXbUw8LQRMgqSOlu3V3FjivptmVMUXqoG/KrspHkLHptHcdpwGr8J+0KhURjWVqLqCdEF5F4jSszaIIEG3riw5Z5wy+dZ0o6wyAMVdYkbSIJBgkfpjGKubLVIal4RJGrSWXWbCIaaYm52Am8zuS8o8xeBWJSmkViqszMoa3Y3HVcmBvbpBOA1X/rNDxTR8VPEBAKzeTcD3gi2+J2MhKBOMeLmGNGiamsF2fS1pQFtIWNUESYWAN8atmc2lNdVR0RfN2Cj6kjASJxycZPmuI1s1xYLlM7VZdQI0MTRVVUFukHS4tckQSQJNo1acB04WBfhfOArZtst4FRYLgOYghJk77GP1GCicB2ccxC4xxWnlqTVqxIRYBgSZYhQI9yMc4NxelmqQq0SSkkXBBBG4IPfATcLHRjmARwsKMIjAcGFjuFgOHCx3CGA849DHcLAehhRjgwpwHDjyceiceTgGqk4g5tLYsGxFrDAUGZpXwsT69PCwHzy4vjyHMEdsJ3vjyDgJvBsh49enR1BfEYLqOwm2Nt5f4YOG5crVqeLDEUjoIMNB0hQWgapJIt3O2MY4DkalSqhpBpV16gASpmQYLCYid8Hj5jOVq2t28OreU0s6QLjSUqFaamwMzO5mACFfSoMDIVJclqlTxaQ6mJkgyCAGE6XDRcEA49Zyo1dtNRA60n0MxLeHSJMBo0I1QFQwABgsLAyhPOM8KlijPQnV4lWnLk7wSCAJ9EEHqgTbFjwNAbAFFUnw9RUaV31GN3G0klVAAWIYkBPiHChTPwsotaZPsY2J3g7WFyDiz4TwKuzq8GmBF4Ej0iCfqMH7cOpBA7gOKd1gaiJ7g7wd/XDuT4pl6okMs7aW9P2wAvxDhaOdJEqBc2keu/6jFJnOB1KUtQK1VgBkdVc6fLqHw+liMFGZ5jXxdCUlZINwyhgR2KncfP63xM5d4glZG1CkHBMhBEi1ypv6TP0wGf5XihTpWvWowIh2LKPTTDEeW1rXxOzdY51UpVap1UzFJ+kJeANSKx321LsYB3jBTx7lylWAldDeY7fP8A5GATN8Er5VtQlo2dZ1DvtsQRuLjAVimtlamoM6OJCvTeOoR+YAhhO62nvgrz/wBqmaYRTWnTkC+nUwgXgk6TJvdbbX3xW088tc6VVQ5kspgU3tFtXw1PI2EjYTaszPBydQWFcfkLDU1yLKCZNtlZrkC2As+Ruafu2bNSsPEFWEdybpqYEvJ39Ra043knHz3y9yu+ZNenBWqlItTBsGYMoKkm2xI9DHkcHfB+dyKa5PMpUo5pQiA1LCoAwUnqghioY7EHsTMAHvtS5gKUfBFMEOQSxO0GbCO/rif9mfMGWrZdaFKUq01l0IiSY1MpFiuo7WIkW2kS+1iqSacHpg/XApyzzBUyhqvTBL+C1NDEhSzqSx9gCRM3jAaZ9qnHcxQOXTLVvDZtRIBWT8IXcG0zvv64XI/OeZzmaNKolIItNmbQNipC/FqIJLHaI3g2xi+ZzT1GLVHZ2O7OxY/UmcFn2b8xDJ1azuZpGk0qIlmXqQLMXPUB/wC72wGt818308i1MVKbv4gY9EdIEb+ZMmB/acEIafnj575k54rZuslQoiCn8CiW7g9RPxXA7D2vjVOG/aBlzk6eYrsKTPqHhiSSUMHSN4NonzicBecd5gy+UCmu+nUTpAUsTESYUEwJH174sMvXV1V0IKsAykbEG4P0xjHNX2ipmgqrlyoRiQXZSSvkV0wDtsx274KOM82gZXLmjTqUJPhhHQiBGkbNsDFydhgNCdwBJsAJJOI/D+IU6ya6Th1mJHn5HuPY4zTj3Pmmkcs6dcBHYkQykQSLzB3EgW3xe/Znmsv93c03AdmLOhIlY6ZuZ02mdr4A3GKrj/H0yoQsjuXmAik/DBN9u4tuflgQ505npvVo0cvmQCWhipGgFiFEuNouSRMY9c6cfCCjlEqB8z063NlXpuzepkNA2F/QhdcP5w8eqFp0WNMsF1GxHaSCLDfBROMrznGGWutSj4appVdQBgsNzAawMbfOcXyc7otQU3ZDIMMCCJmL3tgLTivG8xSzCouXL0SyguP7oEz5gnaDsb+Vzns2KaM7bL7X7d7Yx7j/ADtnqFdS9SmVBldCgowHaD1DeCCe/scXOc+0ChmeGVvFGmq2qkEFw7aQwI3hPPVtEXkSBzwbjdPMh9AYFCAwI2Jv7YnPjJfsw50Sm/3WsFQVGApsF/MYUKxnbYCBvM9sa0cBFrLhY912A3IHuYwsBl3/AFHL+JUomm9RzM61p9uorpKi0Rus+Rxn8rrkg6dV1mDE7T2t3wdZziuYtFRwCNJUim4U9zEMNMwIN/XA9xvMGpTBNOlTIMN4YChiNjG3c2HrbAWPDOKafxF0aEplTSBAJWxOkEbzJN9hBI3aZkSOsUa+ZVCdTomUECf6iAQQQN4MgHcWwDTiRTzrSDNxBDCxGkWMjvYX3t64DUOGUKfxtVFVGY+GBfrYENvB8TSDNgQAQAJaSDhfD0V50dQWB2Okx3uG+sifljMslxcrqNQLXFaCy6ijFgR1KV6Q1gOzGBbtgv5f44IU06ZWjpOiWkFh+TrfoJuAB0zEE7ACzM0a8g0nRR3R1976he+BPmak6wtVaGo7FA2odgZ3A9MFnBuNpX1AAqUiQSpibiSjEBv7SZ9MSM7welVIZ0kj1I/Y3wGa5On4oh6iHSIlukEreJHwxeJ8+3e15dairFZ/EmFsD8tasQ1ov6YueYOChdNSnTDKvxpEggf29/374seF5PLsgqUqa9RDbSQQI+RG1sBUcSFT4lJGwJjyJJt3j2xO/wCmo2/VOzC//P6Yb4uo1AHW0EEXsGn6xF59O/azV9K6mMRcnePP1wANx/kgOSydLC+1j7jAlm6eYy4KOxanMwQrpMFZh1MWJHafXGstzFlwJ1yfQf52/XEY5ajmk1GnNyDq7fMWI9cBnnBuIinVSpl64QmQ1JmIEsNlDgjSWE3axgWi5Znub6lbJVEFImvoVpUQhUkamBJMMBMpJMjuJxX8b5DUnVQtF9DfD8ouMCQo16FcBop1AZUR0O02BCwCpv2kYCbzJXNeirXlDpMgg7Cbe+PGVyuVfhL1NEZmnVKaxMkEq9xMEaXiYkR6YLeH8OXM0ixUaWF02ZCRBG2wIt2jAZx/gD0tPhrU8Ioq1DeNY+LbsYUyZ738gFmCwImbz5ekYu8jwYHJVM4TOir4RS4+JV0sCPzBm2Mg4g8RyHhkAGZUH6gYOeAZJP8AoWaLFV1uSS5OkFCmmNInUYEC8mMBmxbvgk5Q4RRr+JUq1vDGXArMCoYOiklgBIMzpE3+LbA0cXfA+F1q2XzbU3RUpIj1dQuyjU0KwBO6zpsCQsm2AaylZXzPihVpqCa2iekaeqNxYtAj1ja2HjxerUszA+WoDp3vMeWIfCAmqprIA8NiJ7kQYFjfyx4zgCqNjbAQ61QsSSbkzjiOb7xBmPLa/obYcWqugqUBYkEPJkekbR+v0w3TrsoIViAwgwYkeR9PTAdZWESGE7EyJ9j3xb5XNp4upKYp6abA6XaCY06pc9Igj0+ZxSM5gSbdsFPA+EVaBapVUUjpIXxCQdxLKqgsw7SBG98BULnnBMk22AM2Hb29sPZWqtSoWq6iiIWgA3NgBI2F9Un+mO+Hs3m6NMwn4rySzEALv20sSfr8sVtbMu4YhTpAkwIABtJj174Cy4jxCm7oWnw0kKsAkjz/AKRsLX29YxR5plLErsZOwEXNgATthrEjiWb8WoX0qkhRCiANKqlh66Z9ycBd8lKtbN5aiaa/95X1AXhJqGT3+H/GNW+0vivg5dQK7UnL7I0MywZ26tIMEx6ecHJuQM3TpZ+hUquqIpcl2MASjAfqY+eKbiGdeq5qVGLMd2O59/M4Aj45zfVrrTQ16ulFEzp6mBaGsJnSQCSbmbYWBQHHcBoeU+7VjL5ZaIEAGlIZmLAEqpLBhEjTpt5495nlimab6cwdKmYNMiLXnSzCxjbaDa9u0OHhZPSx0kJqnTLDVqjVI20xAHWCOwxOymx0A9b6pLaWJkDpMmZN4lfzX74AP4py9VoUxVaCjOU1KZEgahuBYi49iDBGKojF/wAx5x6laohY6VaQpJIUwAY+Q/k4omGAVOoRMHex9cXfLnHTQqS3wN8YCzqEFY0alVjf81vQ96LCGA0nhHFstXlajhU1HTTkg6GAYgioxFODqX8OpBEdNgcWnLvG8xRDirNWmaoCMWJOhmKhg0GQTF3Kr5N2xkYxb8O45Up67kh1KteCQRBGoXG/aDgN+o5hXnSQSDB8wfIjcHHpoEwBJ37T7n2xmnBebSK6+LVVaTiQSQF2upgFtYMXZhF7XGC7J8QrGqKZoh6MWzC1ARtI1LG+w3M7+gCyqsGiII8v0j3xC41xAUk6CC5HSD+/+vPD7ZaCSDa9vU/7xEqcMp1X/FBJAI3ifp5TaMBnfENYJaeoXYGZPf698WXCeYWUK2utqNirKNBGwKnbtEb7xGCvOcu5anTdirMSCFE9QO4C+ttzNp9cDFHgtcAOaQqoenwzvtE+3+RgCTLcZLMi1aZTWehlup7jY2t2k+uH+JcKStOtQ0iLj+T7YhcvcLq0g2s6Q21OZi+89rdsXisRaNsBV5HgfgyULbbEn02J9u+JOboLUy5DEqfM94vf/WLegdQvjzXy4KEEWwGb8XTLOAH+IU2l1HSIgbmAY3texxYcByFMcKzFKoadUAVHgGY6QyH0MrI8vlgY4zkc3RYmjWLKvWV206W1TB6Wgkm173GGaD0V1OlXQ7wr0ikgsB1oQDGgtBBiRJG2wBjp9cSaGeq00dEcqlRYdQbMN4I8/Xf6nFxmMkjltYNAmGQET0tMdxImBO+IVXgbi8iPNgRPtEj9cBUlTveD3x5YW98Fg4QHp00OZXRTUtBQAqz3dV21iQLsRhvN5eihAo0fEa/VU6lFtggOn5OHwA7lshUqCUQsB8TbKPd2hV+ZGJ1TIUEP4lbWf6KAnt3qsNI90FQYnAV61VRmAWRdXROkAQT0gWABvA8vXFZmcuFmdwB85wBLybUStmqNGjRWkrFvEZSTU0hS/wD3CdQJgiV0i4gDFJxrUuZzKMW0rVqKASTbWQu+50jc3Pngn+ybJqcw9ZmK+GoC2sxcMCCe0QD64h/aBk1GcrPrRg7BumbWAg/3Wn+QACyh+KLC31/+DiVRnwapV9Nl1L3cF1t8j1ewwwU1fCCTHb5747WolQLHVYgQZnt7ycBFx6UScEn2g8Gp5bP1aVIRT6WUSTEqJufWT84xacp8m08xSWrUNQEk/Cy6SNWn4SkjznV8sAL5TLr4Feo2mV8NUBgmXJJi9oCXPYH1xWEY0vnflWjQy1JKCS6szVKpPUywSZ8wGK+0e+M5SiSQALkgD3NsAqVBm2H/AB9fPCwZ5fgz0aYDIGDEsBqAifMH2wsAStya9Mk0sxSaRo0VaZmYBEwWEiQRYfPFbS5OzrsL0mVSSQrkhzJuVYr7Ta3mMFFfM9dTQQeqdMqCCLBjAmAsXaZABGwiSjstNPCnTrp6d/gJhpP5pketxbAUvEspRQvTqZakrqhYOZDyBNmVz0gnaf6rTfGbV6ZBMxuZG0Y0/nLMhNb31FFUQCILaoIJEbTPcW88BPE+Hv4YqvALGCIMzBNvykERsTEgb4Cg046Fw/PphA94vO0W/fAMTjhw464bOAlZHPvTnSbMIZezDeCDuMX3BuI0kChfFmPgpO6KD5wakG25gDfAsDj2HI2wGn8I4k1OuEL1ai1NJMsHXqOn8NhMabFpY7N6DF7W5hpUc0KFUMhgMHMaDO15tJtfvjGDm2JBkyIIOxEeR7YI6fHlzCouZfQ6iBWVTrgGQCBYifb9cBsVfLJWChpsZEEj9R29MKtTj4RAH0/TGYcI4rm8u6k/Cwnrbpqf0kAToncg/wCsaHwrj1KvADDUU16bSB7gkH5HAPhiSN8SaKbyPX1xIpUxMjHrw7zgGTm6YHxD/OPeXrB1NtsMZ/hy1I6RIMg9xiXl6GlYwFPm8rTYMSgBMi4/lsCXG+UaeYIdQaTkXjsR7WwUoDUq1G1MEAgAbHt+mIpztTxQhpkKTdj6KfpJA+uAzTOrmsqwWuni07rLDUIMbf07fycTOE8SoVE8PwX1m6UyTpsL6CNvbGqvllcQ6gyO+BPjHIKFxUoOaZB1QNp8x5HAUNbl9p6DoJ/IxIYdxBHn5YEc3QalWKNTIg7CNt+++CnjWZrrWBzEUp0gsfgPVJuI0bzPYDEyrnaTVCubQ60ldSiVY6bQYsbyPOBgBfJ8Y0yJqC0CxJ3mLbY5nMzSYktpPukfrpnBDX5bV1p1KJ6gvUp3Jk6u/bpGkeffFNxHhhsBc2n+R8jgCDkxgtIFUVQSWtJBtEySZtHpbDvHOG5bMkF1aZMmmxUHvcQRM3mJ98DuQq1B006jSB09Ktt8sO16+cUaiKLkfk8Mje3Zu3p88BM/+j8oKlNA1eGDGdSrtcmQnqB9PXE4crZcFYaqBTYMLqbiDeU2xVZHN11YZh18SaZVadEMdypJIZptYWxcZPj+oFfu+YUCbsEUAD/3OBYeXlgPXMfKq52ua7VCjEBY0hhCiP6hi/5fyVOhRp0wxOgQTESZnaTE++KnLccoXVpBFrrPp+Wbz/nbFhTziTcx5yNI8+4sdu+ArueOB1c41EUSvQHJDHSTOm/tb9cDfC/s9zCVVesqFFOrSrAyRBAMxYn32O0zg8o1lNSm6nUqrUEqQRfRC23J0n6YsaOdVtjBG6mzD3XfAZhzeua1gU6NbzLLSdh7AgEY5jUqZm/7gj/E4WAFcrl6strorUYuATTroS0AQCmo7aREQenbzcNd9cmjUIWpGmLggFpESCT5bXBm2BHK5vS4KLvJLLIsNWxJmDYSTPw4J8hzI6M58QsgQMogGAHAaIJmwbckyG84AXGZy9U6qn3YMW0mGZmsIEadYCsN+mZ/XAtzjnTVy9JigpqKhUKDNwpk/wA9PfBBV5v1g3QL4YczvcuJFtukG/b3xUZbKrnFVZGgseqnpme8gmJCadv94AJy1Cew7em9vLHa/DyBJgX7H/e2LDO5ZcvWanrDwxE7TFrjt7Y8VawIN/8Af6/PAUNZI9P5OPLUbxh/M1JsPOcR5IOA49ODjyRhx3nCyy6mVSYBYCfKTGA8UqZZgFBJ8gJOJtThFSmQKkIT5mY9bYv+FeJQWA1EQYDSpD7wbGZ/4xZ+JVYLUB6xcQIENMqQZNx5TB84jAC/C6lWm4I2DEElZEwd9QsY+mLTKNbXRqhHVJam0DxImwIsthsTufnjQRwtcxTYIEGumZ0g3JGjtpP7H2xlfFODVMsNTBgAYJYRfsb9icBrPI1Wt4aq4EXMmZILMbTsB2Hl7YMtNsCn2buWyNN2OosXv3sxW/zBwWHAc04jZ99NNiJ2O2+H1JJM4bzLwMBC4ZTAoqLm253vf/OGBlSoABLb798TUe2I+og7/LAe6BvBGPYcTE33xF8WZnaAZ8u0fUDAxx7iX4gZTI0dvngCTM5elmKZBCup8xN9sBfMPKNYJ/6Z7A6tB2MGbHt3x7y3FGFM00aARPrIMwL2nBZwbOCpTA1EsANU7/798BnHDuIMjijVUhwel4u0qCVI2MQRPti24nkvG8E0jMksSbEDY7j+q2CvivDKdS5USNjFx3scBHFc2aOkfHfSCN+/67H3wDFbLUqCaqq6XkamjtInqURA2HfbaZxTZDjv4s620yTHSQJsQCyTF/lG/n3mHisUmVX1gkEajJh1Rx8oP1jArkcszsACt/N0WP8A9mH0wGrcHLKqBGS5PxKTCkk/lKgRPlJtgoydeuFWWolSoMeG0ib3Piw30GAnhdanrQatTaQIEsTPTbTK6PiMybgjvgxp1JFnJAsDI3HqB7YD1xKodBL+Ho1KSuiAYIjUSTsQDMdhbD1Eoyr0CCNtNvbb+Xw21MEAMSw9T+4ESPQiMcXI05JgkkAfE2mxtCzpHuAJ+WAnJlkAsq/If8Y9PQUiIjyIt+ox4pKBMCJ8u9v1x6Mgi9u/fARzkFJJvf1xzElh3k4WAxnJValZhTSmwqNC64ldxLNIsFH885WTrOtKohUFndFnZmIOpr9gdU9u/ri6biuVp6xTeszBdIbSJ/Kv5isEkrc26dthi24RWyFKn4iyzaS51r1WMRtpnV5bki5tgKXO5RqxNCkqA+Hcxo1kQizb+n820AbYqeFZXNUMwEIqKBM6W6QCCJEHR8vMbTYkbc5GqNUCkFJEEMTsYkxfSRPlc4g5bNrURBrd5Ieo1hUI0fmKkTJJ2g9ySbkBviucR6jVA06p23N7E4iVMwCLf6xd8ayuXFFhQR0KuNRYmGUhoMMWgggDtufMYGCPfAeWb+emPJw4w8seDgG57DFtmuHGhUoT8RhjMWMg7AnaY+WK1VAcAzpDX84n5jb3+eLR8tTZgEqWkxqtHlACgHteBgLk8XSkpmCSZIRQsn3A/Xf9MOPzb0xpsPMTJsJgm1hilORJJmBP5i50G97gefp5WxbctcprmK4U1VWnJJ0nUfMIrEXMdyBttgNN5Cp1Pu+uqmksekSD09trfTF1m+EU6h1Oga0EG4I9Rsd8SMnl1poqLsoAE3sBGHwcBGyeVVAFVQqqIAUAADYAAbYddScOE4WrAeBtiq4w5EkbKJP89sWxwxmKMiMBBoVOkHfVef1w7UoTfFRxHPtTq0qKAFWYK17p3HbF8WhfYYCi40H0fh7yBb+R5YGOaaGmorEHrUT5T3GCOhxem7sqPcXYeV4/XD9XKq6sHhrys9sAE8Jy3i1AgYL6n9vpg9ymWFMADsInAHU4fV8UqEO8WFvee1sHXDFYUkDmWAv/AD/OAb43W00iZjsPc2GMzo66imek0nLhr3UydXy0sPmMG3NWb0uiyO5g+ZsD8hqP0wI8Iz9OhlEq1QRWR2BXYOpY2E7gSNsAAcezS1KzMnwGNI9AAot7AYe4fTp1Gp0tOks4LM0HSgBLXgGIk/8AiB3MxuNVEavUNIRT1EIIiFBtA8sO8PlKVarHxDwVPkXux/8A5qy/+YwBdy/mTWWr93oU0CeGSfEdWgSEVdSVBIjawJk9zNlwnmcvValoqKyC8lWJbUqdlXdjYx32xG4FlMxQ4Ya1GsqBtdV1YWGkMq6WEENKobmL940tVcmoZVz1NVqksWP5KayxLT3qOPOSh8rBqVOlJguZjcf8Gbid8PZbIlf/ALzMP7gs+1gAR8p9cUFTiullJq0VgxBY3mDuokEWvpI9O4m0uPKzKAr6TYVAUKtEyFAfWfP4fPbAXT5YxZyDue+r0MzA9tsVpTOfeSQKa0Cu5Opi0R8MiBYbH5eUxMyPiOqLm6kAR5zt894nETMcZQ0mej+KwBKKpEsV/L79vngJNepWHwhD8yp/WcLHivxNQJ0t2tpJInz0yMLAYqa4AYAnUYAjY76p7X+fyxPybhELTcAkAG8E3uAYsLT/AFHvisoEGoC5MSB3O0D5fr7YnsqhjoRqkW+HeD/SL7ex9tsBASvciZBJPv5Tgz5V4FVqIlRGSkgU6pUtqEne4uNreXacCtDh7s5hGgG7BWjyI/q3tONJ4NxWktAUgwSrbVeZJOkb38oWfLAC/MWUiqtNdbUNQOqFnadwItqbt3w/xDlPUiNQpsQFMnqud56tv2t9fWZ5nrpUqUqegOp6RoUh7SRI/P5QYIEbxNtypzjWrSr+GpndVdpteVBMdtj3NsAF1OFhQQRB8jIPYbeeImZ4awGoAkTcjsfLa2NlznLprNqqLTE/0ztbedzM3w9wjgIpUqiMgaRBXfVExv74DBc2jTJEYep5omLxFvafXfBHzBy3WD+GiMzMwEAAntvG24+U+RiWfszzKUatRyutPgROrX87R6CJwAstUQT1T5if3M4P/snFXxXLa9JpjSWBggmbEx8osROH/s45N0r4+apkOG6EdSItEkNvM2taPW19x3mnKKjocx4YDFG0Al2jcJF97FojcSLHAWOe5qy9MHU8nUEUICzM0kaQB3kReB648cP4xXrVEIoPTpMGOpipPSQADpJENMiD+X1tl/KHDzmsyEo1a1PL021LJkrB1C06QWgmQIB+U7ZSpaQAO2ATsfqPpiNn6yqvU0bXtiSyTc4zvnvjVWm+lqWqke43kXA9JIj5YAy4fx6lUYojTAvP+8Wq1MY7y1xcs50pT0f/AJGBVgACYnvdfn5XnGkcBzni0w8/9xQ8eUj9vfASq2VRqyuVEqJBi/lv3/2cRuPcQ0BUG7+RuBtMb7kD3Iw/RzIao6EEQAQxFmmdj3g7++A/iHFQcywqIWq0gTFMzKrFRQYFiTspmYYj0Ct5q4MadIEQj1SZRN2vqsd7dzi54BnWAfU5YUh1E7ARYA9+kT8+22IHG8xVzqNVoDQRNGkpA1kipTNRxeI0gKB/cZwQ8scD0Zfw6okn4v7u8nAcyXFkqdQ+E9/lO/zxaJtgR5rVaFAKqzUNTWJ2kyfoJ/TEHJcy1FoxVKeIQYg7+vpgOc98Xamg0wDVY9UT0DpEWi8asBnEsuWyzVNQ0oyTTY306ZUzv1N2vbbF5mK4z2Y8J10NBAt8NNb3PqNt9zio5/yvg+Gmq7gEqNgqhUW3/ifocAG4ta1GRQpLEkSRIEs5/uIE6Qu5GK2gksB5kDBTyu60s6tSu3g0mV/jEo6aQugmY+Ejz6gqkXsHrnnh/wB1FHLrUqMujU5ZyQx1Er0zpGgE7Dv33xM5ZzISsqswUUqa0oJAlr1KncSfEZgfK3vipzWaoVs4HoUkpZdOsBVC6lpguS3q2nT5AR3kl/lbOyzszdTsWMn8xOqSfUz9RgDvPKKnhkOPDVpqDcFY2iYAkA3FvTY3uSpIglQfmI9fIentgefMOUjc6dI0ggEk2iO0/v27SuGupQHTpJFzpAJ2v5/w4C/bMSP1+WAjgHFfBNSmQhcVXIOhQTLdNwoklSJP/OLDijjQSoOo7FbOW237jaxn9sCuT4XTqDUxqBm6mAqwZO/xAkm8QfKMAZV+YT3Re3wzsfci2FgZqcBpTPj1Fm8HqF//ACmflFxjuAD6Lw0gkeRFj++CrIcT8HpogKp+I7uRYQSNpvAm0m8RgTQE7DE01AhgDv7EfO0TG0YC+rZio5qrrJB0tpLX2Iv5kx6/5MrJ1NEhrk00AA3iSxHo0gfXtio4dXmq091SPdWWInf/AD88XVTIeM6AsaVQSstPUDaR3kCbR3Akb4C44bkKFRZelTclZ1lBcg9yQP7be/lOHWfL0K9MhmRm1MyhbOYgmYOxBkIe8kd8VFXgQyxVjm5KmFQoYuDuVcwNz+mJfG8t94GXl9BWSGW7Awvlb+k74DQuDcVSpTBlReBBmbwMWgOM0ocPrKFUVEU6lJZZQsyQ1l0sIMXQR6EAmLLj3MVahDAfhqql3RRpBZitwSSbAWWbm8YA2TLqGZhu2/yEft+2PbYznN/aOVK6aJNJz0OW62C6dTFABp3MC4Mb9sSszzSWpH7q1OsGW6lpZC7RNQsw0JewYTY9sBI5+5gaioVGKoDFZkEuAR0gf0liwGrta8kYyDPcOdNTOdMTAeVcw+iNJAlh8RA2BBxofN+YzaUEo1qdKiHAVqyQ2tlUwiqqyrSLdokSAMVPKXCa+Zo0tDKq06hEadQmza6iOYIBFgguQBa7AI32aZxaFSpVNPUypAIIkgsoKgsQA2xiZIBxt1NpAMRgf5Z5fTL0fDZEMVC4IG/YPH5W02gbT6xggBjAem2xm/2n5KnWpU6pqMoR2pnSAwGruVsTcAWOzEwcaMXEYEOdGZPAFJ6SANrcO4UlFImO5i215jfADHJXLISg+Yq63eGCUoFoBXzMk7dgJvgi5czDGs6QV0BBpYXUESVtYxaPKfIjFlwDiVCqjGkVOg9WjbbVbz3v6zgc49UqVmpZrIgsAx1ALBa35pEx2vEYAnfiVDxwnjKtWCBTYgFtjYHe0bYqs3kcsmYFWrT11RNMEi5DAid7wuoex88DHMHKWazJ+8q66lRNFMDqsZiSRBBJMGY2BOJ3DuKVaNDxszqDKICVDc/lDEHvBMTtJ8xAHeSTSCiKVEAg9vID5ARifpwF8rc6pmS4EyrABYAkHuDPnuPbzwQnj1MVfBOoVJECN5i87WmSPLAPcS4TSrR4ihgOx2xnHNXIxpP42XQuASdH9Mzt7HtjVhhqusgjzwGLeMGqOiqBUVTLk2W2kiR62j0wH8y1PxyuovpCrJM/lH6Db5YPeE8q1H4jmFZangqSWZtnaQQLWgklo8om+BrjHLOYfM1jTy9Q01dvhG6i8gE3n0nADGX33ix7gb2NyY+Gf2xecM+8U8tUq+CXpMdSlkBpoyG9XQV06gCVBsLmQQIxYcV5SFLIU80SyM76XV12BJExvaJgCYOHeY+JZijlaeX8NUVlCCoKrF2UQx6SFKg2BBBgdJiwwA2tc+HWqsxL1CKcnc6j4jk/JQP/ADGGMmAPiVWB7NP+Me86xVKVM7BfEIvvVAbaP6AmJmU0sPhBAE9NRRf/ANrAGf5e8BZZfMAKyqCmxWD0jvfUJntt8sWOW45UUzq03HwqCsTY2gSe+14tsDGyWZpgw1CopjcAOIFraJPl59sSauXypWRU8Of6w1MAm1y6gC5Ikj9IBCNxTj5KlHCfiSAVLSLReUjv8M9x6RF4bmnRVVlpwJEqyGQNxAaZvYRPoe9dzBlVVkC1VdSN9SnyOy2iIP6e9X4ZGx/wcAdZbidRxek4i11J/Xbbt2wsAtOVNj79sLAWqVCNQgbzeBHfexj022xccI4aKh6mIsTA3M7esT+xxU5SpDdy0dMbybT+p+cYnZzI1KaCsaoDT8GxHte/fbbASKuulULOgBvBDAgAHfSCbXAvfBtwJa2ZyZek2pgzKZAkMNJBXV0kX7j/AHn/AN9aswadOlRMm0DpO9zIIEfLGpfZhnQ+XYBAv4jEnUOomL6NxJtHw2t5AM84rxR0qVaZXqJ0kHV0GZMXvf8Am2J/DPFzJBqVq1NgAoZemRsO0sdz53+h3x/7P6GYqNVRjRqMZOkAoxO5K2Mm8kEScVNWmeHPTp1SNDyUcfCSIBBmdJEg3ttBPYBbmzIPlUpEZiqxLk6ajSRAsfKJBsfP3xd8ncQy+ZoeDVUa6ZDKBT1NMkyhgmQTaLraNsVPHatHNVS1WqyqDIUEWFlO6/O4/QziCKVPK1qTZesaiOJd1aCqh0m6wQLiQfMTvgCTnqsBSZKRp0ps4d1FVgOrTp+IA2t0zPecAuV4FXqjUiAgKzfEkwBJOmdV+1r40HMZ7I51ytSqjFJKBSyvUiToUlQrA3spJuNsT6uVZ0GVdUyq1U/DSkC5vOpixAMgaQZA+PckjAWv2fZhszw+ka4FQjUvUJkKSomZkwN++ClsZwnFa2Ropl6NCnRif+7WFV+q+vQh+Bm1RLDbYbYEs3xTN5tjTrVn3jT8CH5AXEXg98AX/aXzPC06WUzB8XWda0SSYgiCVvMn4Ree2B7Mtnmy7p4uYmhSWo9Nl8NlVtQIZpZnEByPhsNjAgXOXbLZhCROkq49pn/GN/rJTq0zqHQy9QuJBF9txGAzrIc4JlqTHx62YSDSpk07BgocSWIEjUQY3CqYHcT5l5qzGbAlSqKATAmSY6iYAAMCAAB7zgzzub4dmaDZbLEURqDkmnpS5i5eIMmQDG0R2wDcXq+K9OlTdagAtp6AW/MZaxLROrbykRgJfJ3HnpVRTdalRKwFqRIqAgypWDuCLjyJ9sF3KHFMyfHXUKlOkCtNgpBZQSFIYSGED1ItJwF5PhlWlUoeCddUMr+HNNSGHUBqLWBjaRqFxPbRuSeG1crZ9MVG2FTWNjfaAZEG52G18BR8nnNqKrqJiodatdWBBMjuCGP5fP3wS1OK5bMI1BiBUdGDICNQMQVFz1b29D64vM3w02NJvD6paBJIMBosYtew3HvgU5j5DZm8ehWZa6nULBSTb8yxBgeW+Ap+GcoI46Vq5erT2cEwZmzhtxOmSu9x2gaLwvJOioHOplEFvP8AhxG4TSqLQRsyQj0wwcyNLCT1EkntB33nE/hvEaddNdJ1dZiVM4DvEM94RSY0M2knynaO3y338sTSMVOcoVHqgOafg2YAahU1Aggm8abYs4ge3fAc0ATbe5xEoVEYsVuQ2g/L/c/TFfzWPwWd6xpIKdRd9ILONKkt209XpJk/CMQuTeMU8wj0hTqI9AoKgqaSSxJadQ+I6gTcAzgKP7VdZ+70UYqrsSegMg0FSGYkWAYj5E2O2M44pTq5nNmnWZWYFaZNNCi0wWiBqUMVWbEzIi+N15i4OMyiCVBRtQLIHGxBsdjBsRsQDeIOc8z8nDKu2bo1FdqaFqlNyJBaVDwgA0wTY6RaZ3wHMnyBTzheu9aqup2AUKAQF6AOqdgANhtjOqwNKq6blXK7z8LEdt9saHw7nnMOCKyCkjEMatMGFVSQ4VGky2nz87E4JKH2fcOqxWCtU1nXqFV4aTM9JA38owGUK7pBdWW40sQfax2xOfjLBDFRzpBO7MJIjvMA/IYIudPFyGaaWc5fMSykEypFykmfzEQY2PeMD45nqeCqrp7q0op1i0atQIN53Hf6hL4Nn28JBqJ6RvcesyCIv5dxjv3em29KkV3I0BLj+6kFP64h5fjNAXfKUtUX0NUpE79qZA2nt54krxfLRFPLkLMAGsxv5jUCPS/eN5wDVTL0iT+BFz8NZhO3d6dWf0wsOpVpHqC1TuBGl7GCdlCi/qf3wsBT5vPlmNgBNtIAiLC5BsAO0YjPULdRMn1wsLASci1/aZub2nsQRsNvIYI6nE3pErTLIQFlkITVqET0j4paZ9Nr4WFgLngvF84zH/1laJ0wRTbtMyyE4jc1cRq1qZDuW8MbsqySND6gVVdNiVgC4wsLAMcrZGnVBWpTV5tLbiSRYiCLifni/wCV8tQpVc0gohl8ZKYDGYgHuQSbyY/fCwsBN5m5VpNUp06emn95OmsQinVpDVJgjSrE/mUAzcztgg4NwNaKqCzVGQOqO92CaidM9hZZiJ0r5CFhYCBU5knOVMoaQIBVNU/1U/EupWD5ROKGlydLArW0lajITouQLb6rdz88dwsBdZPkcTNat43S6nVTUWcEAKZkAbwxafTA9n+U6/Dcs7LnPERvwzT8LSOvp1SajXHtf9uYWAzTM1NbO0RfVpGwnff3x64PkzWrU6YbSWMaomIBO0jy88LCwDufqvSruNZJDzPmQbH6gYJ+X+Zq1eqiMxV1ICOum2twGlWRtR6id7YWFgNlytQlRO8CTgV+0XiLU8pV0llcFNLoxQiS3db/AJfPv6Y7hYASr8x1q/C65qNJY0qbGwkO/VFrSpC9xb1OJPI1H7pV0Al/GWlUB2K6rFTuGEMPL4e2FhYDQ/vI0mpouBG/YDVgW5U4/X4hWqVS/hUcudIooAfELK13ciYG4UAXjywsLAEHMMtk60MysKbMrKSCCo1Agj1A98ZHwPnRstln/CUlF0roPhdwCzFBrZiTMhgJ7TfCwsBt+X+ESZMC/wDPbFO/LNHxatZNaVappmowYmQjTphpAUgaSBFjhYWAq63AaFZiNAUnxRYCDpJTqUABgTe0GLSd8DGaoPknDZKq1IeC9ZqbddNisH4LBSe5WPbCwsBd5TMU+M8OL16WjSxI0tMMkiQYkSJEeROAjNcqU0Omm7iY+KGF5O0A9vP6YWFgKXieWNBhTJDWmQNO82iTO2K9jCki0QY+Qx3CwGocr5/VkaCv4h0zBSq9M+3QQSL9zhYWFgP/2Q=="/>
          <p:cNvSpPr>
            <a:spLocks noChangeAspect="1" noChangeArrowheads="1"/>
          </p:cNvSpPr>
          <p:nvPr/>
        </p:nvSpPr>
        <p:spPr bwMode="auto">
          <a:xfrm>
            <a:off x="155575" y="-1774825"/>
            <a:ext cx="56864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jpeg;base64,/9j/4AAQSkZJRgABAQAAAQABAAD/2wCEAAkGBxQTEhUUExQWFhUXGBoYGBgYGR0cHBsfHB0cGB8fIB0cHSggHR0lHRwcIjEhJSsrLi4uHB8zODMsNygtLiwBCgoKBQUFDgUFDisZExkrKysrKysrKysrKysrKysrKysrKysrKysrKysrKysrKysrKysrKysrKysrKysrKysrK//AABEIALUBFgMBIgACEQEDEQH/xAAcAAABBQEBAQAAAAAAAAAAAAAGAAMEBQcBAgj/xAA+EAACAQIEBAQDBwQBAwMFAAABAhEDIQAEEjEFBiJBE1FhcTKBkQcUI0KhsfBSYsHh0RUzgiRy8RZDU5KT/8QAFAEBAAAAAAAAAAAAAAAAAAAAAP/EABQRAQAAAAAAAAAAAAAAAAAAAAD/2gAMAwEAAhEDEQA/AInKnGc7Vz9MNWqOvinUoeVi8z2KxO3kPfGsZrjNCm4p1K1NHaIVmAN9vrjD+SeY1yldnemXWG+EAsLbiSBsCDJiCdse62Zy/EM7VqtUOVR4Ys4B0xpXcEASJMk2PngNzTO0y5piohcboGBYd7rMjEgnHzLRdErakdulyyVLg/EYYkAkEi+3c2x9Ccs8TOZy1OsdMuDOmYkMVtqAPbuMBa45OFhYBHHAcLHmm4YAgggiQQZB9j5YD3OFOFGOxgOYWOgYRGA5hY7GFGA5juEMLAeThY9YUYBY5GOk44TgOEYUY6ccwCwsIHCwCjCjHMInAdwscwhgO47hThAYDuOE4Rx5bANs2IeZa2JbjEDNYCnzbXwsN5rfHMBhtaoSZMdhYAbCO38O5vh374SpVgpMkyVXVJ36o1frhioL47ptPt+v/wAHAdpiTt+v8+mNp5C5uypoU8s7LSqU0AgkaWAE6g22o7spgg6vLGL0QCwDHSO7ATA9pE/XGgcs8EymfRadRalOqs6K1Ono8ZRuWlWQstgTM3UE7YApyn2jUPGreK9MUFbTRKK7O0fEzbjSe1gfffFHmeahm82jU2roqsqquvSoAaS5CsBBEkyT0xbtjN6GWdp0q1hLWPT7+V7XwZcAyTUdJV6RV7FmkyAB/bAMz06v1GAN+Mcx+MTTpVBTQgFWBGqoD+ZRBAWbQYnvGKDhnMVTLgmmwqKGE0yzyROloDHQthZUkA+eB7ifF0qAUW/EVXbUw8LQRMgqSOlu3V3FjivptmVMUXqoG/KrspHkLHptHcdpwGr8J+0KhURjWVqLqCdEF5F4jSszaIIEG3riw5Z5wy+dZ0o6wyAMVdYkbSIJBgkfpjGKubLVIal4RJGrSWXWbCIaaYm52Am8zuS8o8xeBWJSmkViqszMoa3Y3HVcmBvbpBOA1X/rNDxTR8VPEBAKzeTcD3gi2+J2MhKBOMeLmGNGiamsF2fS1pQFtIWNUESYWAN8atmc2lNdVR0RfN2Cj6kjASJxycZPmuI1s1xYLlM7VZdQI0MTRVVUFukHS4tckQSQJNo1acB04WBfhfOArZtst4FRYLgOYghJk77GP1GCicB2ccxC4xxWnlqTVqxIRYBgSZYhQI9yMc4NxelmqQq0SSkkXBBBG4IPfATcLHRjmARwsKMIjAcGFjuFgOHCx3CGA849DHcLAehhRjgwpwHDjyceiceTgGqk4g5tLYsGxFrDAUGZpXwsT69PCwHzy4vjyHMEdsJ3vjyDgJvBsh49enR1BfEYLqOwm2Nt5f4YOG5crVqeLDEUjoIMNB0hQWgapJIt3O2MY4DkalSqhpBpV16gASpmQYLCYid8Hj5jOVq2t28OreU0s6QLjSUqFaamwMzO5mACFfSoMDIVJclqlTxaQ6mJkgyCAGE6XDRcEA49Zyo1dtNRA60n0MxLeHSJMBo0I1QFQwABgsLAyhPOM8KlijPQnV4lWnLk7wSCAJ9EEHqgTbFjwNAbAFFUnw9RUaV31GN3G0klVAAWIYkBPiHChTPwsotaZPsY2J3g7WFyDiz4TwKuzq8GmBF4Ej0iCfqMH7cOpBA7gOKd1gaiJ7g7wd/XDuT4pl6okMs7aW9P2wAvxDhaOdJEqBc2keu/6jFJnOB1KUtQK1VgBkdVc6fLqHw+liMFGZ5jXxdCUlZINwyhgR2KncfP63xM5d4glZG1CkHBMhBEi1ypv6TP0wGf5XihTpWvWowIh2LKPTTDEeW1rXxOzdY51UpVap1UzFJ+kJeANSKx321LsYB3jBTx7lylWAldDeY7fP8A5GATN8Er5VtQlo2dZ1DvtsQRuLjAVimtlamoM6OJCvTeOoR+YAhhO62nvgrz/wBqmaYRTWnTkC+nUwgXgk6TJvdbbX3xW088tc6VVQ5kspgU3tFtXw1PI2EjYTaszPBydQWFcfkLDU1yLKCZNtlZrkC2As+Ruafu2bNSsPEFWEdybpqYEvJ39Ra043knHz3y9yu+ZNenBWqlItTBsGYMoKkm2xI9DHkcHfB+dyKa5PMpUo5pQiA1LCoAwUnqghioY7EHsTMAHvtS5gKUfBFMEOQSxO0GbCO/rif9mfMGWrZdaFKUq01l0IiSY1MpFiuo7WIkW2kS+1iqSacHpg/XApyzzBUyhqvTBL+C1NDEhSzqSx9gCRM3jAaZ9qnHcxQOXTLVvDZtRIBWT8IXcG0zvv64XI/OeZzmaNKolIItNmbQNipC/FqIJLHaI3g2xi+ZzT1GLVHZ2O7OxY/UmcFn2b8xDJ1azuZpGk0qIlmXqQLMXPUB/wC72wGt818308i1MVKbv4gY9EdIEb+ZMmB/acEIafnj575k54rZuslQoiCn8CiW7g9RPxXA7D2vjVOG/aBlzk6eYrsKTPqHhiSSUMHSN4NonzicBecd5gy+UCmu+nUTpAUsTESYUEwJH174sMvXV1V0IKsAykbEG4P0xjHNX2ipmgqrlyoRiQXZSSvkV0wDtsx274KOM82gZXLmjTqUJPhhHQiBGkbNsDFydhgNCdwBJsAJJOI/D+IU6ya6Th1mJHn5HuPY4zTj3Pmmkcs6dcBHYkQykQSLzB3EgW3xe/Znmsv93c03AdmLOhIlY6ZuZ02mdr4A3GKrj/H0yoQsjuXmAik/DBN9u4tuflgQ505npvVo0cvmQCWhipGgFiFEuNouSRMY9c6cfCCjlEqB8z063NlXpuzepkNA2F/QhdcP5w8eqFp0WNMsF1GxHaSCLDfBROMrznGGWutSj4appVdQBgsNzAawMbfOcXyc7otQU3ZDIMMCCJmL3tgLTivG8xSzCouXL0SyguP7oEz5gnaDsb+Vzns2KaM7bL7X7d7Yx7j/ADtnqFdS9SmVBldCgowHaD1DeCCe/scXOc+0ChmeGVvFGmq2qkEFw7aQwI3hPPVtEXkSBzwbjdPMh9AYFCAwI2Jv7YnPjJfsw50Sm/3WsFQVGApsF/MYUKxnbYCBvM9sa0cBFrLhY912A3IHuYwsBl3/AFHL+JUomm9RzM61p9uorpKi0Rus+Rxn8rrkg6dV1mDE7T2t3wdZziuYtFRwCNJUim4U9zEMNMwIN/XA9xvMGpTBNOlTIMN4YChiNjG3c2HrbAWPDOKafxF0aEplTSBAJWxOkEbzJN9hBI3aZkSOsUa+ZVCdTomUECf6iAQQQN4MgHcWwDTiRTzrSDNxBDCxGkWMjvYX3t64DUOGUKfxtVFVGY+GBfrYENvB8TSDNgQAQAJaSDhfD0V50dQWB2Okx3uG+sifljMslxcrqNQLXFaCy6ijFgR1KV6Q1gOzGBbtgv5f44IU06ZWjpOiWkFh+TrfoJuAB0zEE7ACzM0a8g0nRR3R1976he+BPmak6wtVaGo7FA2odgZ3A9MFnBuNpX1AAqUiQSpibiSjEBv7SZ9MSM7welVIZ0kj1I/Y3wGa5On4oh6iHSIlukEreJHwxeJ8+3e15dairFZ/EmFsD8tasQ1ov6YueYOChdNSnTDKvxpEggf29/374seF5PLsgqUqa9RDbSQQI+RG1sBUcSFT4lJGwJjyJJt3j2xO/wCmo2/VOzC//P6Yb4uo1AHW0EEXsGn6xF59O/azV9K6mMRcnePP1wANx/kgOSydLC+1j7jAlm6eYy4KOxanMwQrpMFZh1MWJHafXGstzFlwJ1yfQf52/XEY5ajmk1GnNyDq7fMWI9cBnnBuIinVSpl64QmQ1JmIEsNlDgjSWE3axgWi5Znub6lbJVEFImvoVpUQhUkamBJMMBMpJMjuJxX8b5DUnVQtF9DfD8ouMCQo16FcBop1AZUR0O02BCwCpv2kYCbzJXNeirXlDpMgg7Cbe+PGVyuVfhL1NEZmnVKaxMkEq9xMEaXiYkR6YLeH8OXM0ixUaWF02ZCRBG2wIt2jAZx/gD0tPhrU8Ioq1DeNY+LbsYUyZ738gFmCwImbz5ekYu8jwYHJVM4TOir4RS4+JV0sCPzBm2Mg4g8RyHhkAGZUH6gYOeAZJP8AoWaLFV1uSS5OkFCmmNInUYEC8mMBmxbvgk5Q4RRr+JUq1vDGXArMCoYOiklgBIMzpE3+LbA0cXfA+F1q2XzbU3RUpIj1dQuyjU0KwBO6zpsCQsm2AaylZXzPihVpqCa2iekaeqNxYtAj1ja2HjxerUszA+WoDp3vMeWIfCAmqprIA8NiJ7kQYFjfyx4zgCqNjbAQ61QsSSbkzjiOb7xBmPLa/obYcWqugqUBYkEPJkekbR+v0w3TrsoIViAwgwYkeR9PTAdZWESGE7EyJ9j3xb5XNp4upKYp6abA6XaCY06pc9Igj0+ZxSM5gSbdsFPA+EVaBapVUUjpIXxCQdxLKqgsw7SBG98BULnnBMk22AM2Hb29sPZWqtSoWq6iiIWgA3NgBI2F9Un+mO+Hs3m6NMwn4rySzEALv20sSfr8sVtbMu4YhTpAkwIABtJj174Cy4jxCm7oWnw0kKsAkjz/AKRsLX29YxR5plLErsZOwEXNgATthrEjiWb8WoX0qkhRCiANKqlh66Z9ycBd8lKtbN5aiaa/95X1AXhJqGT3+H/GNW+0vivg5dQK7UnL7I0MywZ26tIMEx6ecHJuQM3TpZ+hUquqIpcl2MASjAfqY+eKbiGdeq5qVGLMd2O59/M4Aj45zfVrrTQ16ulFEzp6mBaGsJnSQCSbmbYWBQHHcBoeU+7VjL5ZaIEAGlIZmLAEqpLBhEjTpt5495nlimab6cwdKmYNMiLXnSzCxjbaDa9u0OHhZPSx0kJqnTLDVqjVI20xAHWCOwxOymx0A9b6pLaWJkDpMmZN4lfzX74AP4py9VoUxVaCjOU1KZEgahuBYi49iDBGKojF/wAx5x6laohY6VaQpJIUwAY+Q/k4omGAVOoRMHex9cXfLnHTQqS3wN8YCzqEFY0alVjf81vQ96LCGA0nhHFstXlajhU1HTTkg6GAYgioxFODqX8OpBEdNgcWnLvG8xRDirNWmaoCMWJOhmKhg0GQTF3Kr5N2xkYxb8O45Up67kh1KteCQRBGoXG/aDgN+o5hXnSQSDB8wfIjcHHpoEwBJ37T7n2xmnBebSK6+LVVaTiQSQF2upgFtYMXZhF7XGC7J8QrGqKZoh6MWzC1ARtI1LG+w3M7+gCyqsGiII8v0j3xC41xAUk6CC5HSD+/+vPD7ZaCSDa9vU/7xEqcMp1X/FBJAI3ifp5TaMBnfENYJaeoXYGZPf698WXCeYWUK2utqNirKNBGwKnbtEb7xGCvOcu5anTdirMSCFE9QO4C+ttzNp9cDFHgtcAOaQqoenwzvtE+3+RgCTLcZLMi1aZTWehlup7jY2t2k+uH+JcKStOtQ0iLj+T7YhcvcLq0g2s6Q21OZi+89rdsXisRaNsBV5HgfgyULbbEn02J9u+JOboLUy5DEqfM94vf/WLegdQvjzXy4KEEWwGb8XTLOAH+IU2l1HSIgbmAY3texxYcByFMcKzFKoadUAVHgGY6QyH0MrI8vlgY4zkc3RYmjWLKvWV206W1TB6Wgkm173GGaD0V1OlXQ7wr0ikgsB1oQDGgtBBiRJG2wBjp9cSaGeq00dEcqlRYdQbMN4I8/Xf6nFxmMkjltYNAmGQET0tMdxImBO+IVXgbi8iPNgRPtEj9cBUlTveD3x5YW98Fg4QHp00OZXRTUtBQAqz3dV21iQLsRhvN5eihAo0fEa/VU6lFtggOn5OHwA7lshUqCUQsB8TbKPd2hV+ZGJ1TIUEP4lbWf6KAnt3qsNI90FQYnAV61VRmAWRdXROkAQT0gWABvA8vXFZmcuFmdwB85wBLybUStmqNGjRWkrFvEZSTU0hS/wD3CdQJgiV0i4gDFJxrUuZzKMW0rVqKASTbWQu+50jc3Pngn+ybJqcw9ZmK+GoC2sxcMCCe0QD64h/aBk1GcrPrRg7BumbWAg/3Wn+QACyh+KLC31/+DiVRnwapV9Nl1L3cF1t8j1ewwwU1fCCTHb5747WolQLHVYgQZnt7ycBFx6UScEn2g8Gp5bP1aVIRT6WUSTEqJufWT84xacp8m08xSWrUNQEk/Cy6SNWn4SkjznV8sAL5TLr4Feo2mV8NUBgmXJJi9oCXPYH1xWEY0vnflWjQy1JKCS6szVKpPUywSZ8wGK+0e+M5SiSQALkgD3NsAqVBm2H/AB9fPCwZ5fgz0aYDIGDEsBqAifMH2wsAStya9Mk0sxSaRo0VaZmYBEwWEiQRYfPFbS5OzrsL0mVSSQrkhzJuVYr7Ta3mMFFfM9dTQQeqdMqCCLBjAmAsXaZABGwiSjstNPCnTrp6d/gJhpP5pketxbAUvEspRQvTqZakrqhYOZDyBNmVz0gnaf6rTfGbV6ZBMxuZG0Y0/nLMhNb31FFUQCILaoIJEbTPcW88BPE+Hv4YqvALGCIMzBNvykERsTEgb4Cg046Fw/PphA94vO0W/fAMTjhw464bOAlZHPvTnSbMIZezDeCDuMX3BuI0kChfFmPgpO6KD5wakG25gDfAsDj2HI2wGn8I4k1OuEL1ai1NJMsHXqOn8NhMabFpY7N6DF7W5hpUc0KFUMhgMHMaDO15tJtfvjGDm2JBkyIIOxEeR7YI6fHlzCouZfQ6iBWVTrgGQCBYifb9cBsVfLJWChpsZEEj9R29MKtTj4RAH0/TGYcI4rm8u6k/Cwnrbpqf0kAToncg/wCsaHwrj1KvADDUU16bSB7gkH5HAPhiSN8SaKbyPX1xIpUxMjHrw7zgGTm6YHxD/OPeXrB1NtsMZ/hy1I6RIMg9xiXl6GlYwFPm8rTYMSgBMi4/lsCXG+UaeYIdQaTkXjsR7WwUoDUq1G1MEAgAbHt+mIpztTxQhpkKTdj6KfpJA+uAzTOrmsqwWuni07rLDUIMbf07fycTOE8SoVE8PwX1m6UyTpsL6CNvbGqvllcQ6gyO+BPjHIKFxUoOaZB1QNp8x5HAUNbl9p6DoJ/IxIYdxBHn5YEc3QalWKNTIg7CNt+++CnjWZrrWBzEUp0gsfgPVJuI0bzPYDEyrnaTVCubQ60ldSiVY6bQYsbyPOBgBfJ8Y0yJqC0CxJ3mLbY5nMzSYktpPukfrpnBDX5bV1p1KJ6gvUp3Jk6u/bpGkeffFNxHhhsBc2n+R8jgCDkxgtIFUVQSWtJBtEySZtHpbDvHOG5bMkF1aZMmmxUHvcQRM3mJ98DuQq1B006jSB09Ktt8sO16+cUaiKLkfk8Mje3Zu3p88BM/+j8oKlNA1eGDGdSrtcmQnqB9PXE4crZcFYaqBTYMLqbiDeU2xVZHN11YZh18SaZVadEMdypJIZptYWxcZPj+oFfu+YUCbsEUAD/3OBYeXlgPXMfKq52ua7VCjEBY0hhCiP6hi/5fyVOhRp0wxOgQTESZnaTE++KnLccoXVpBFrrPp+Wbz/nbFhTziTcx5yNI8+4sdu+ArueOB1c41EUSvQHJDHSTOm/tb9cDfC/s9zCVVesqFFOrSrAyRBAMxYn32O0zg8o1lNSm6nUqrUEqQRfRC23J0n6YsaOdVtjBG6mzD3XfAZhzeua1gU6NbzLLSdh7AgEY5jUqZm/7gj/E4WAFcrl6strorUYuATTroS0AQCmo7aREQenbzcNd9cmjUIWpGmLggFpESCT5bXBm2BHK5vS4KLvJLLIsNWxJmDYSTPw4J8hzI6M58QsgQMogGAHAaIJmwbckyG84AXGZy9U6qn3YMW0mGZmsIEadYCsN+mZ/XAtzjnTVy9JigpqKhUKDNwpk/wA9PfBBV5v1g3QL4YczvcuJFtukG/b3xUZbKrnFVZGgseqnpme8gmJCadv94AJy1Cew7em9vLHa/DyBJgX7H/e2LDO5ZcvWanrDwxE7TFrjt7Y8VawIN/8Af6/PAUNZI9P5OPLUbxh/M1JsPOcR5IOA49ODjyRhx3nCyy6mVSYBYCfKTGA8UqZZgFBJ8gJOJtThFSmQKkIT5mY9bYv+FeJQWA1EQYDSpD7wbGZ/4xZ+JVYLUB6xcQIENMqQZNx5TB84jAC/C6lWm4I2DEElZEwd9QsY+mLTKNbXRqhHVJam0DxImwIsthsTufnjQRwtcxTYIEGumZ0g3JGjtpP7H2xlfFODVMsNTBgAYJYRfsb9icBrPI1Wt4aq4EXMmZILMbTsB2Hl7YMtNsCn2buWyNN2OosXv3sxW/zBwWHAc04jZ99NNiJ2O2+H1JJM4bzLwMBC4ZTAoqLm253vf/OGBlSoABLb798TUe2I+og7/LAe6BvBGPYcTE33xF8WZnaAZ8u0fUDAxx7iX4gZTI0dvngCTM5elmKZBCup8xN9sBfMPKNYJ/6Z7A6tB2MGbHt3x7y3FGFM00aARPrIMwL2nBZwbOCpTA1EsANU7/798BnHDuIMjijVUhwel4u0qCVI2MQRPti24nkvG8E0jMksSbEDY7j+q2CvivDKdS5USNjFx3scBHFc2aOkfHfSCN+/67H3wDFbLUqCaqq6XkamjtInqURA2HfbaZxTZDjv4s620yTHSQJsQCyTF/lG/n3mHisUmVX1gkEajJh1Rx8oP1jArkcszsACt/N0WP8A9mH0wGrcHLKqBGS5PxKTCkk/lKgRPlJtgoydeuFWWolSoMeG0ib3Piw30GAnhdanrQatTaQIEsTPTbTK6PiMybgjvgxp1JFnJAsDI3HqB7YD1xKodBL+Ho1KSuiAYIjUSTsQDMdhbD1Eoyr0CCNtNvbb+Xw21MEAMSw9T+4ESPQiMcXI05JgkkAfE2mxtCzpHuAJ+WAnJlkAsq/If8Y9PQUiIjyIt+ox4pKBMCJ8u9v1x6Mgi9u/fARzkFJJvf1xzElh3k4WAxnJValZhTSmwqNC64ldxLNIsFH885WTrOtKohUFndFnZmIOpr9gdU9u/ri6biuVp6xTeszBdIbSJ/Kv5isEkrc26dthi24RWyFKn4iyzaS51r1WMRtpnV5bki5tgKXO5RqxNCkqA+Hcxo1kQizb+n820AbYqeFZXNUMwEIqKBM6W6QCCJEHR8vMbTYkbc5GqNUCkFJEEMTsYkxfSRPlc4g5bNrURBrd5Ieo1hUI0fmKkTJJ2g9ySbkBviucR6jVA06p23N7E4iVMwCLf6xd8ayuXFFhQR0KuNRYmGUhoMMWgggDtufMYGCPfAeWb+emPJw4w8seDgG57DFtmuHGhUoT8RhjMWMg7AnaY+WK1VAcAzpDX84n5jb3+eLR8tTZgEqWkxqtHlACgHteBgLk8XSkpmCSZIRQsn3A/Xf9MOPzb0xpsPMTJsJgm1hilORJJmBP5i50G97gefp5WxbctcprmK4U1VWnJJ0nUfMIrEXMdyBttgNN5Cp1Pu+uqmksekSD09trfTF1m+EU6h1Oga0EG4I9Rsd8SMnl1poqLsoAE3sBGHwcBGyeVVAFVQqqIAUAADYAAbYddScOE4WrAeBtiq4w5EkbKJP89sWxwxmKMiMBBoVOkHfVef1w7UoTfFRxHPtTq0qKAFWYK17p3HbF8WhfYYCi40H0fh7yBb+R5YGOaaGmorEHrUT5T3GCOhxem7sqPcXYeV4/XD9XKq6sHhrys9sAE8Jy3i1AgYL6n9vpg9ymWFMADsInAHU4fV8UqEO8WFvee1sHXDFYUkDmWAv/AD/OAb43W00iZjsPc2GMzo66imek0nLhr3UydXy0sPmMG3NWb0uiyO5g+ZsD8hqP0wI8Iz9OhlEq1QRWR2BXYOpY2E7gSNsAAcezS1KzMnwGNI9AAot7AYe4fTp1Gp0tOks4LM0HSgBLXgGIk/8AiB3MxuNVEavUNIRT1EIIiFBtA8sO8PlKVarHxDwVPkXux/8A5qy/+YwBdy/mTWWr93oU0CeGSfEdWgSEVdSVBIjawJk9zNlwnmcvValoqKyC8lWJbUqdlXdjYx32xG4FlMxQ4Ya1GsqBtdV1YWGkMq6WEENKobmL940tVcmoZVz1NVqksWP5KayxLT3qOPOSh8rBqVOlJguZjcf8Gbid8PZbIlf/ALzMP7gs+1gAR8p9cUFTiullJq0VgxBY3mDuokEWvpI9O4m0uPKzKAr6TYVAUKtEyFAfWfP4fPbAXT5YxZyDue+r0MzA9tsVpTOfeSQKa0Cu5Opi0R8MiBYbH5eUxMyPiOqLm6kAR5zt894nETMcZQ0mej+KwBKKpEsV/L79vngJNepWHwhD8yp/WcLHivxNQJ0t2tpJInz0yMLAYqa4AYAnUYAjY76p7X+fyxPybhELTcAkAG8E3uAYsLT/AFHvisoEGoC5MSB3O0D5fr7YnsqhjoRqkW+HeD/SL7ex9tsBASvciZBJPv5Tgz5V4FVqIlRGSkgU6pUtqEne4uNreXacCtDh7s5hGgG7BWjyI/q3tONJ4NxWktAUgwSrbVeZJOkb38oWfLAC/MWUiqtNdbUNQOqFnadwItqbt3w/xDlPUiNQpsQFMnqud56tv2t9fWZ5nrpUqUqegOp6RoUh7SRI/P5QYIEbxNtypzjWrSr+GpndVdpteVBMdtj3NsAF1OFhQQRB8jIPYbeeImZ4awGoAkTcjsfLa2NlznLprNqqLTE/0ztbedzM3w9wjgIpUqiMgaRBXfVExv74DBc2jTJEYep5omLxFvafXfBHzBy3WD+GiMzMwEAAntvG24+U+RiWfszzKUatRyutPgROrX87R6CJwAstUQT1T5if3M4P/snFXxXLa9JpjSWBggmbEx8osROH/s45N0r4+apkOG6EdSItEkNvM2taPW19x3mnKKjocx4YDFG0Al2jcJF97FojcSLHAWOe5qy9MHU8nUEUICzM0kaQB3kReB648cP4xXrVEIoPTpMGOpipPSQADpJENMiD+X1tl/KHDzmsyEo1a1PL021LJkrB1C06QWgmQIB+U7ZSpaQAO2ATsfqPpiNn6yqvU0bXtiSyTc4zvnvjVWm+lqWqke43kXA9JIj5YAy4fx6lUYojTAvP+8Wq1MY7y1xcs50pT0f/AJGBVgACYnvdfn5XnGkcBzni0w8/9xQ8eUj9vfASq2VRqyuVEqJBi/lv3/2cRuPcQ0BUG7+RuBtMb7kD3Iw/RzIao6EEQAQxFmmdj3g7++A/iHFQcywqIWq0gTFMzKrFRQYFiTspmYYj0Ct5q4MadIEQj1SZRN2vqsd7dzi54BnWAfU5YUh1E7ARYA9+kT8+22IHG8xVzqNVoDQRNGkpA1kipTNRxeI0gKB/cZwQ8scD0Zfw6okn4v7u8nAcyXFkqdQ+E9/lO/zxaJtgR5rVaFAKqzUNTWJ2kyfoJ/TEHJcy1FoxVKeIQYg7+vpgOc98Xamg0wDVY9UT0DpEWi8asBnEsuWyzVNQ0oyTTY306ZUzv1N2vbbF5mK4z2Y8J10NBAt8NNb3PqNt9zio5/yvg+Gmq7gEqNgqhUW3/ifocAG4ta1GRQpLEkSRIEs5/uIE6Qu5GK2gksB5kDBTyu60s6tSu3g0mV/jEo6aQugmY+Ejz6gqkXsHrnnh/wB1FHLrUqMujU5ZyQx1Er0zpGgE7Dv33xM5ZzISsqswUUqa0oJAlr1KncSfEZgfK3vipzWaoVs4HoUkpZdOsBVC6lpguS3q2nT5AR3kl/lbOyzszdTsWMn8xOqSfUz9RgDvPKKnhkOPDVpqDcFY2iYAkA3FvTY3uSpIglQfmI9fIentgefMOUjc6dI0ggEk2iO0/v27SuGupQHTpJFzpAJ2v5/w4C/bMSP1+WAjgHFfBNSmQhcVXIOhQTLdNwoklSJP/OLDijjQSoOo7FbOW237jaxn9sCuT4XTqDUxqBm6mAqwZO/xAkm8QfKMAZV+YT3Re3wzsfci2FgZqcBpTPj1Fm8HqF//ACmflFxjuAD6Lw0gkeRFj++CrIcT8HpogKp+I7uRYQSNpvAm0m8RgTQE7DE01AhgDv7EfO0TG0YC+rZio5qrrJB0tpLX2Iv5kx6/5MrJ1NEhrk00AA3iSxHo0gfXtio4dXmq091SPdWWInf/AD88XVTIeM6AsaVQSstPUDaR3kCbR3Akb4C44bkKFRZelTclZ1lBcg9yQP7be/lOHWfL0K9MhmRm1MyhbOYgmYOxBkIe8kd8VFXgQyxVjm5KmFQoYuDuVcwNz+mJfG8t94GXl9BWSGW7Awvlb+k74DQuDcVSpTBlReBBmbwMWgOM0ocPrKFUVEU6lJZZQsyQ1l0sIMXQR6EAmLLj3MVahDAfhqql3RRpBZitwSSbAWWbm8YA2TLqGZhu2/yEft+2PbYznN/aOVK6aJNJz0OW62C6dTFABp3MC4Mb9sSszzSWpH7q1OsGW6lpZC7RNQsw0JewYTY9sBI5+5gaioVGKoDFZkEuAR0gf0liwGrta8kYyDPcOdNTOdMTAeVcw+iNJAlh8RA2BBxofN+YzaUEo1qdKiHAVqyQ2tlUwiqqyrSLdokSAMVPKXCa+Zo0tDKq06hEadQmza6iOYIBFgguQBa7AI32aZxaFSpVNPUypAIIkgsoKgsQA2xiZIBxt1NpAMRgf5Z5fTL0fDZEMVC4IG/YPH5W02gbT6xggBjAem2xm/2n5KnWpU6pqMoR2pnSAwGruVsTcAWOzEwcaMXEYEOdGZPAFJ6SANrcO4UlFImO5i215jfADHJXLISg+Yq63eGCUoFoBXzMk7dgJvgi5czDGs6QV0BBpYXUESVtYxaPKfIjFlwDiVCqjGkVOg9WjbbVbz3v6zgc49UqVmpZrIgsAx1ALBa35pEx2vEYAnfiVDxwnjKtWCBTYgFtjYHe0bYqs3kcsmYFWrT11RNMEi5DAid7wuoex88DHMHKWazJ+8q66lRNFMDqsZiSRBBJMGY2BOJ3DuKVaNDxszqDKICVDc/lDEHvBMTtJ8xAHeSTSCiKVEAg9vID5ARifpwF8rc6pmS4EyrABYAkHuDPnuPbzwQnj1MVfBOoVJECN5i87WmSPLAPcS4TSrR4ihgOx2xnHNXIxpP42XQuASdH9Mzt7HtjVhhqusgjzwGLeMGqOiqBUVTLk2W2kiR62j0wH8y1PxyuovpCrJM/lH6Db5YPeE8q1H4jmFZangqSWZtnaQQLWgklo8om+BrjHLOYfM1jTy9Q01dvhG6i8gE3n0nADGX33ix7gb2NyY+Gf2xecM+8U8tUq+CXpMdSlkBpoyG9XQV06gCVBsLmQQIxYcV5SFLIU80SyM76XV12BJExvaJgCYOHeY+JZijlaeX8NUVlCCoKrF2UQx6SFKg2BBBgdJiwwA2tc+HWqsxL1CKcnc6j4jk/JQP/ADGGMmAPiVWB7NP+Me86xVKVM7BfEIvvVAbaP6AmJmU0sPhBAE9NRRf/ANrAGf5e8BZZfMAKyqCmxWD0jvfUJntt8sWOW45UUzq03HwqCsTY2gSe+14tsDGyWZpgw1CopjcAOIFraJPl59sSauXypWRU8Of6w1MAm1y6gC5Ikj9IBCNxTj5KlHCfiSAVLSLReUjv8M9x6RF4bmnRVVlpwJEqyGQNxAaZvYRPoe9dzBlVVkC1VdSN9SnyOy2iIP6e9X4ZGx/wcAdZbidRxek4i11J/Xbbt2wsAtOVNj79sLAWqVCNQgbzeBHfexj022xccI4aKh6mIsTA3M7esT+xxU5SpDdy0dMbybT+p+cYnZzI1KaCsaoDT8GxHte/fbbASKuulULOgBvBDAgAHfSCbXAvfBtwJa2ZyZek2pgzKZAkMNJBXV0kX7j/AHn/AN9aswadOlRMm0DpO9zIIEfLGpfZhnQ+XYBAv4jEnUOomL6NxJtHw2t5AM84rxR0qVaZXqJ0kHV0GZMXvf8Am2J/DPFzJBqVq1NgAoZemRsO0sdz53+h3x/7P6GYqNVRjRqMZOkAoxO5K2Mm8kEScVNWmeHPTp1SNDyUcfCSIBBmdJEg3ttBPYBbmzIPlUpEZiqxLk6ajSRAsfKJBsfP3xd8ncQy+ZoeDVUa6ZDKBT1NMkyhgmQTaLraNsVPHatHNVS1WqyqDIUEWFlO6/O4/QziCKVPK1qTZesaiOJd1aCqh0m6wQLiQfMTvgCTnqsBSZKRp0ps4d1FVgOrTp+IA2t0zPecAuV4FXqjUiAgKzfEkwBJOmdV+1r40HMZ7I51ytSqjFJKBSyvUiToUlQrA3spJuNsT6uVZ0GVdUyq1U/DSkC5vOpixAMgaQZA+PckjAWv2fZhszw+ka4FQjUvUJkKSomZkwN++ClsZwnFa2Ropl6NCnRif+7WFV+q+vQh+Bm1RLDbYbYEs3xTN5tjTrVn3jT8CH5AXEXg98AX/aXzPC06WUzB8XWda0SSYgiCVvMn4Ree2B7Mtnmy7p4uYmhSWo9Nl8NlVtQIZpZnEByPhsNjAgXOXbLZhCROkq49pn/GN/rJTq0zqHQy9QuJBF9txGAzrIc4JlqTHx62YSDSpk07BgocSWIEjUQY3CqYHcT5l5qzGbAlSqKATAmSY6iYAAMCAAB7zgzzub4dmaDZbLEURqDkmnpS5i5eIMmQDG0R2wDcXq+K9OlTdagAtp6AW/MZaxLROrbykRgJfJ3HnpVRTdalRKwFqRIqAgypWDuCLjyJ9sF3KHFMyfHXUKlOkCtNgpBZQSFIYSGED1ItJwF5PhlWlUoeCddUMr+HNNSGHUBqLWBjaRqFxPbRuSeG1crZ9MVG2FTWNjfaAZEG52G18BR8nnNqKrqJiodatdWBBMjuCGP5fP3wS1OK5bMI1BiBUdGDICNQMQVFz1b29D64vM3w02NJvD6paBJIMBosYtew3HvgU5j5DZm8ehWZa6nULBSTb8yxBgeW+Ap+GcoI46Vq5erT2cEwZmzhtxOmSu9x2gaLwvJOioHOplEFvP8AhxG4TSqLQRsyQj0wwcyNLCT1EkntB33nE/hvEaddNdJ1dZiVM4DvEM94RSY0M2knynaO3y338sTSMVOcoVHqgOafg2YAahU1Aggm8abYs4ge3fAc0ATbe5xEoVEYsVuQ2g/L/c/TFfzWPwWd6xpIKdRd9ILONKkt209XpJk/CMQuTeMU8wj0hTqI9AoKgqaSSxJadQ+I6gTcAzgKP7VdZ+70UYqrsSegMg0FSGYkWAYj5E2O2M44pTq5nNmnWZWYFaZNNCi0wWiBqUMVWbEzIi+N15i4OMyiCVBRtQLIHGxBsdjBsRsQDeIOc8z8nDKu2bo1FdqaFqlNyJBaVDwgA0wTY6RaZ3wHMnyBTzheu9aqup2AUKAQF6AOqdgANhtjOqwNKq6blXK7z8LEdt9saHw7nnMOCKyCkjEMatMGFVSQ4VGky2nz87E4JKH2fcOqxWCtU1nXqFV4aTM9JA38owGUK7pBdWW40sQfax2xOfjLBDFRzpBO7MJIjvMA/IYIudPFyGaaWc5fMSykEypFykmfzEQY2PeMD45nqeCqrp7q0op1i0atQIN53Hf6hL4Nn28JBqJ6RvcesyCIv5dxjv3em29KkV3I0BLj+6kFP64h5fjNAXfKUtUX0NUpE79qZA2nt54krxfLRFPLkLMAGsxv5jUCPS/eN5wDVTL0iT+BFz8NZhO3d6dWf0wsOpVpHqC1TuBGl7GCdlCi/qf3wsBT5vPlmNgBNtIAiLC5BsAO0YjPULdRMn1wsLASci1/aZub2nsQRsNvIYI6nE3pErTLIQFlkITVqET0j4paZ9Nr4WFgLngvF84zH/1laJ0wRTbtMyyE4jc1cRq1qZDuW8MbsqySND6gVVdNiVgC4wsLAMcrZGnVBWpTV5tLbiSRYiCLifni/wCV8tQpVc0gohl8ZKYDGYgHuQSbyY/fCwsBN5m5VpNUp06emn95OmsQinVpDVJgjSrE/mUAzcztgg4NwNaKqCzVGQOqO92CaidM9hZZiJ0r5CFhYCBU5knOVMoaQIBVNU/1U/EupWD5ROKGlydLArW0lajITouQLb6rdz88dwsBdZPkcTNat43S6nVTUWcEAKZkAbwxafTA9n+U6/Dcs7LnPERvwzT8LSOvp1SajXHtf9uYWAzTM1NbO0RfVpGwnff3x64PkzWrU6YbSWMaomIBO0jy88LCwDufqvSruNZJDzPmQbH6gYJ+X+Zq1eqiMxV1ICOum2twGlWRtR6id7YWFgNlytQlRO8CTgV+0XiLU8pV0llcFNLoxQiS3db/AJfPv6Y7hYASr8x1q/C65qNJY0qbGwkO/VFrSpC9xb1OJPI1H7pV0Al/GWlUB2K6rFTuGEMPL4e2FhYDQ/vI0mpouBG/YDVgW5U4/X4hWqVS/hUcudIooAfELK13ciYG4UAXjywsLAEHMMtk60MysKbMrKSCCo1Agj1A98ZHwPnRstln/CUlF0roPhdwCzFBrZiTMhgJ7TfCwsBt+X+ESZMC/wDPbFO/LNHxatZNaVappmowYmQjTphpAUgaSBFjhYWAq63AaFZiNAUnxRYCDpJTqUABgTe0GLSd8DGaoPknDZKq1IeC9ZqbddNisH4LBSe5WPbCwsBd5TMU+M8OL16WjSxI0tMMkiQYkSJEeROAjNcqU0Omm7iY+KGF5O0A9vP6YWFgKXieWNBhTJDWmQNO82iTO2K9jCki0QY+Qx3CwGocr5/VkaCv4h0zBSq9M+3QQSL9zhYWFgP/2Q=="/>
          <p:cNvSpPr>
            <a:spLocks noChangeAspect="1" noChangeArrowheads="1"/>
          </p:cNvSpPr>
          <p:nvPr/>
        </p:nvSpPr>
        <p:spPr bwMode="auto">
          <a:xfrm>
            <a:off x="307975" y="-1622425"/>
            <a:ext cx="56864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AutoShape 6" descr="data:image/jpeg;base64,/9j/4AAQSkZJRgABAQAAAQABAAD/2wCEAAkGBxQTEhUUExQWFhUXGBoYGBgYGR0cHBsfHB0cGB8fIB0cHSggHR0lHRwcIjEhJSsrLi4uHB8zODMsNygtLiwBCgoKBQUFDgUFDisZExkrKysrKysrKysrKysrKysrKysrKysrKysrKysrKysrKysrKysrKysrKysrKysrKysrK//AABEIALUBFgMBIgACEQEDEQH/xAAcAAABBQEBAQAAAAAAAAAAAAAGAAMEBQcBAgj/xAA+EAACAQIEBAQDBwQBAwMFAAABAhEDIQAEEjEFBiJBE1FhcTKBkQcUI0KhsfBSYsHh0RUzgiRy8RZDU5KT/8QAFAEBAAAAAAAAAAAAAAAAAAAAAP/EABQRAQAAAAAAAAAAAAAAAAAAAAD/2gAMAwEAAhEDEQA/AInKnGc7Vz9MNWqOvinUoeVi8z2KxO3kPfGsZrjNCm4p1K1NHaIVmAN9vrjD+SeY1yldnemXWG+EAsLbiSBsCDJiCdse62Zy/EM7VqtUOVR4Ys4B0xpXcEASJMk2PngNzTO0y5piohcboGBYd7rMjEgnHzLRdErakdulyyVLg/EYYkAkEi+3c2x9Ccs8TOZy1OsdMuDOmYkMVtqAPbuMBa45OFhYBHHAcLHmm4YAgggiQQZB9j5YD3OFOFGOxgOYWOgYRGA5hY7GFGA5juEMLAeThY9YUYBY5GOk44TgOEYUY6ccwCwsIHCwCjCjHMInAdwscwhgO47hThAYDuOE4Rx5bANs2IeZa2JbjEDNYCnzbXwsN5rfHMBhtaoSZMdhYAbCO38O5vh374SpVgpMkyVXVJ36o1frhioL47ptPt+v/wAHAdpiTt+v8+mNp5C5uypoU8s7LSqU0AgkaWAE6g22o7spgg6vLGL0QCwDHSO7ATA9pE/XGgcs8EymfRadRalOqs6K1Ono8ZRuWlWQstgTM3UE7YApyn2jUPGreK9MUFbTRKK7O0fEzbjSe1gfffFHmeahm82jU2roqsqquvSoAaS5CsBBEkyT0xbtjN6GWdp0q1hLWPT7+V7XwZcAyTUdJV6RV7FmkyAB/bAMz06v1GAN+Mcx+MTTpVBTQgFWBGqoD+ZRBAWbQYnvGKDhnMVTLgmmwqKGE0yzyROloDHQthZUkA+eB7ifF0qAUW/EVXbUw8LQRMgqSOlu3V3FjivptmVMUXqoG/KrspHkLHptHcdpwGr8J+0KhURjWVqLqCdEF5F4jSszaIIEG3riw5Z5wy+dZ0o6wyAMVdYkbSIJBgkfpjGKubLVIal4RJGrSWXWbCIaaYm52Am8zuS8o8xeBWJSmkViqszMoa3Y3HVcmBvbpBOA1X/rNDxTR8VPEBAKzeTcD3gi2+J2MhKBOMeLmGNGiamsF2fS1pQFtIWNUESYWAN8atmc2lNdVR0RfN2Cj6kjASJxycZPmuI1s1xYLlM7VZdQI0MTRVVUFukHS4tckQSQJNo1acB04WBfhfOArZtst4FRYLgOYghJk77GP1GCicB2ccxC4xxWnlqTVqxIRYBgSZYhQI9yMc4NxelmqQq0SSkkXBBBG4IPfATcLHRjmARwsKMIjAcGFjuFgOHCx3CGA849DHcLAehhRjgwpwHDjyceiceTgGqk4g5tLYsGxFrDAUGZpXwsT69PCwHzy4vjyHMEdsJ3vjyDgJvBsh49enR1BfEYLqOwm2Nt5f4YOG5crVqeLDEUjoIMNB0hQWgapJIt3O2MY4DkalSqhpBpV16gASpmQYLCYid8Hj5jOVq2t28OreU0s6QLjSUqFaamwMzO5mACFfSoMDIVJclqlTxaQ6mJkgyCAGE6XDRcEA49Zyo1dtNRA60n0MxLeHSJMBo0I1QFQwABgsLAyhPOM8KlijPQnV4lWnLk7wSCAJ9EEHqgTbFjwNAbAFFUnw9RUaV31GN3G0klVAAWIYkBPiHChTPwsotaZPsY2J3g7WFyDiz4TwKuzq8GmBF4Ej0iCfqMH7cOpBA7gOKd1gaiJ7g7wd/XDuT4pl6okMs7aW9P2wAvxDhaOdJEqBc2keu/6jFJnOB1KUtQK1VgBkdVc6fLqHw+liMFGZ5jXxdCUlZINwyhgR2KncfP63xM5d4glZG1CkHBMhBEi1ypv6TP0wGf5XihTpWvWowIh2LKPTTDEeW1rXxOzdY51UpVap1UzFJ+kJeANSKx321LsYB3jBTx7lylWAldDeY7fP8A5GATN8Er5VtQlo2dZ1DvtsQRuLjAVimtlamoM6OJCvTeOoR+YAhhO62nvgrz/wBqmaYRTWnTkC+nUwgXgk6TJvdbbX3xW088tc6VVQ5kspgU3tFtXw1PI2EjYTaszPBydQWFcfkLDU1yLKCZNtlZrkC2As+Ruafu2bNSsPEFWEdybpqYEvJ39Ra043knHz3y9yu+ZNenBWqlItTBsGYMoKkm2xI9DHkcHfB+dyKa5PMpUo5pQiA1LCoAwUnqghioY7EHsTMAHvtS5gKUfBFMEOQSxO0GbCO/rif9mfMGWrZdaFKUq01l0IiSY1MpFiuo7WIkW2kS+1iqSacHpg/XApyzzBUyhqvTBL+C1NDEhSzqSx9gCRM3jAaZ9qnHcxQOXTLVvDZtRIBWT8IXcG0zvv64XI/OeZzmaNKolIItNmbQNipC/FqIJLHaI3g2xi+ZzT1GLVHZ2O7OxY/UmcFn2b8xDJ1azuZpGk0qIlmXqQLMXPUB/wC72wGt818308i1MVKbv4gY9EdIEb+ZMmB/acEIafnj575k54rZuslQoiCn8CiW7g9RPxXA7D2vjVOG/aBlzk6eYrsKTPqHhiSSUMHSN4NonzicBecd5gy+UCmu+nUTpAUsTESYUEwJH174sMvXV1V0IKsAykbEG4P0xjHNX2ipmgqrlyoRiQXZSSvkV0wDtsx274KOM82gZXLmjTqUJPhhHQiBGkbNsDFydhgNCdwBJsAJJOI/D+IU6ya6Th1mJHn5HuPY4zTj3Pmmkcs6dcBHYkQykQSLzB3EgW3xe/Znmsv93c03AdmLOhIlY6ZuZ02mdr4A3GKrj/H0yoQsjuXmAik/DBN9u4tuflgQ505npvVo0cvmQCWhipGgFiFEuNouSRMY9c6cfCCjlEqB8z063NlXpuzepkNA2F/QhdcP5w8eqFp0WNMsF1GxHaSCLDfBROMrznGGWutSj4appVdQBgsNzAawMbfOcXyc7otQU3ZDIMMCCJmL3tgLTivG8xSzCouXL0SyguP7oEz5gnaDsb+Vzns2KaM7bL7X7d7Yx7j/ADtnqFdS9SmVBldCgowHaD1DeCCe/scXOc+0ChmeGVvFGmq2qkEFw7aQwI3hPPVtEXkSBzwbjdPMh9AYFCAwI2Jv7YnPjJfsw50Sm/3WsFQVGApsF/MYUKxnbYCBvM9sa0cBFrLhY912A3IHuYwsBl3/AFHL+JUomm9RzM61p9uorpKi0Rus+Rxn8rrkg6dV1mDE7T2t3wdZziuYtFRwCNJUim4U9zEMNMwIN/XA9xvMGpTBNOlTIMN4YChiNjG3c2HrbAWPDOKafxF0aEplTSBAJWxOkEbzJN9hBI3aZkSOsUa+ZVCdTomUECf6iAQQQN4MgHcWwDTiRTzrSDNxBDCxGkWMjvYX3t64DUOGUKfxtVFVGY+GBfrYENvB8TSDNgQAQAJaSDhfD0V50dQWB2Okx3uG+sifljMslxcrqNQLXFaCy6ijFgR1KV6Q1gOzGBbtgv5f44IU06ZWjpOiWkFh+TrfoJuAB0zEE7ACzM0a8g0nRR3R1976he+BPmak6wtVaGo7FA2odgZ3A9MFnBuNpX1AAqUiQSpibiSjEBv7SZ9MSM7welVIZ0kj1I/Y3wGa5On4oh6iHSIlukEreJHwxeJ8+3e15dairFZ/EmFsD8tasQ1ov6YueYOChdNSnTDKvxpEggf29/374seF5PLsgqUqa9RDbSQQI+RG1sBUcSFT4lJGwJjyJJt3j2xO/wCmo2/VOzC//P6Yb4uo1AHW0EEXsGn6xF59O/azV9K6mMRcnePP1wANx/kgOSydLC+1j7jAlm6eYy4KOxanMwQrpMFZh1MWJHafXGstzFlwJ1yfQf52/XEY5ajmk1GnNyDq7fMWI9cBnnBuIinVSpl64QmQ1JmIEsNlDgjSWE3axgWi5Znub6lbJVEFImvoVpUQhUkamBJMMBMpJMjuJxX8b5DUnVQtF9DfD8ouMCQo16FcBop1AZUR0O02BCwCpv2kYCbzJXNeirXlDpMgg7Cbe+PGVyuVfhL1NEZmnVKaxMkEq9xMEaXiYkR6YLeH8OXM0ixUaWF02ZCRBG2wIt2jAZx/gD0tPhrU8Ioq1DeNY+LbsYUyZ738gFmCwImbz5ekYu8jwYHJVM4TOir4RS4+JV0sCPzBm2Mg4g8RyHhkAGZUH6gYOeAZJP8AoWaLFV1uSS5OkFCmmNInUYEC8mMBmxbvgk5Q4RRr+JUq1vDGXArMCoYOiklgBIMzpE3+LbA0cXfA+F1q2XzbU3RUpIj1dQuyjU0KwBO6zpsCQsm2AaylZXzPihVpqCa2iekaeqNxYtAj1ja2HjxerUszA+WoDp3vMeWIfCAmqprIA8NiJ7kQYFjfyx4zgCqNjbAQ61QsSSbkzjiOb7xBmPLa/obYcWqugqUBYkEPJkekbR+v0w3TrsoIViAwgwYkeR9PTAdZWESGE7EyJ9j3xb5XNp4upKYp6abA6XaCY06pc9Igj0+ZxSM5gSbdsFPA+EVaBapVUUjpIXxCQdxLKqgsw7SBG98BULnnBMk22AM2Hb29sPZWqtSoWq6iiIWgA3NgBI2F9Un+mO+Hs3m6NMwn4rySzEALv20sSfr8sVtbMu4YhTpAkwIABtJj174Cy4jxCm7oWnw0kKsAkjz/AKRsLX29YxR5plLErsZOwEXNgATthrEjiWb8WoX0qkhRCiANKqlh66Z9ycBd8lKtbN5aiaa/95X1AXhJqGT3+H/GNW+0vivg5dQK7UnL7I0MywZ26tIMEx6ecHJuQM3TpZ+hUquqIpcl2MASjAfqY+eKbiGdeq5qVGLMd2O59/M4Aj45zfVrrTQ16ulFEzp6mBaGsJnSQCSbmbYWBQHHcBoeU+7VjL5ZaIEAGlIZmLAEqpLBhEjTpt5495nlimab6cwdKmYNMiLXnSzCxjbaDa9u0OHhZPSx0kJqnTLDVqjVI20xAHWCOwxOymx0A9b6pLaWJkDpMmZN4lfzX74AP4py9VoUxVaCjOU1KZEgahuBYi49iDBGKojF/wAx5x6laohY6VaQpJIUwAY+Q/k4omGAVOoRMHex9cXfLnHTQqS3wN8YCzqEFY0alVjf81vQ96LCGA0nhHFstXlajhU1HTTkg6GAYgioxFODqX8OpBEdNgcWnLvG8xRDirNWmaoCMWJOhmKhg0GQTF3Kr5N2xkYxb8O45Up67kh1KteCQRBGoXG/aDgN+o5hXnSQSDB8wfIjcHHpoEwBJ37T7n2xmnBebSK6+LVVaTiQSQF2upgFtYMXZhF7XGC7J8QrGqKZoh6MWzC1ARtI1LG+w3M7+gCyqsGiII8v0j3xC41xAUk6CC5HSD+/+vPD7ZaCSDa9vU/7xEqcMp1X/FBJAI3ifp5TaMBnfENYJaeoXYGZPf698WXCeYWUK2utqNirKNBGwKnbtEb7xGCvOcu5anTdirMSCFE9QO4C+ttzNp9cDFHgtcAOaQqoenwzvtE+3+RgCTLcZLMi1aZTWehlup7jY2t2k+uH+JcKStOtQ0iLj+T7YhcvcLq0g2s6Q21OZi+89rdsXisRaNsBV5HgfgyULbbEn02J9u+JOboLUy5DEqfM94vf/WLegdQvjzXy4KEEWwGb8XTLOAH+IU2l1HSIgbmAY3texxYcByFMcKzFKoadUAVHgGY6QyH0MrI8vlgY4zkc3RYmjWLKvWV206W1TB6Wgkm173GGaD0V1OlXQ7wr0ikgsB1oQDGgtBBiRJG2wBjp9cSaGeq00dEcqlRYdQbMN4I8/Xf6nFxmMkjltYNAmGQET0tMdxImBO+IVXgbi8iPNgRPtEj9cBUlTveD3x5YW98Fg4QHp00OZXRTUtBQAqz3dV21iQLsRhvN5eihAo0fEa/VU6lFtggOn5OHwA7lshUqCUQsB8TbKPd2hV+ZGJ1TIUEP4lbWf6KAnt3qsNI90FQYnAV61VRmAWRdXROkAQT0gWABvA8vXFZmcuFmdwB85wBLybUStmqNGjRWkrFvEZSTU0hS/wD3CdQJgiV0i4gDFJxrUuZzKMW0rVqKASTbWQu+50jc3Pngn+ybJqcw9ZmK+GoC2sxcMCCe0QD64h/aBk1GcrPrRg7BumbWAg/3Wn+QACyh+KLC31/+DiVRnwapV9Nl1L3cF1t8j1ewwwU1fCCTHb5747WolQLHVYgQZnt7ycBFx6UScEn2g8Gp5bP1aVIRT6WUSTEqJufWT84xacp8m08xSWrUNQEk/Cy6SNWn4SkjznV8sAL5TLr4Feo2mV8NUBgmXJJi9oCXPYH1xWEY0vnflWjQy1JKCS6szVKpPUywSZ8wGK+0e+M5SiSQALkgD3NsAqVBm2H/AB9fPCwZ5fgz0aYDIGDEsBqAifMH2wsAStya9Mk0sxSaRo0VaZmYBEwWEiQRYfPFbS5OzrsL0mVSSQrkhzJuVYr7Ta3mMFFfM9dTQQeqdMqCCLBjAmAsXaZABGwiSjstNPCnTrp6d/gJhpP5pketxbAUvEspRQvTqZakrqhYOZDyBNmVz0gnaf6rTfGbV6ZBMxuZG0Y0/nLMhNb31FFUQCILaoIJEbTPcW88BPE+Hv4YqvALGCIMzBNvykERsTEgb4Cg046Fw/PphA94vO0W/fAMTjhw464bOAlZHPvTnSbMIZezDeCDuMX3BuI0kChfFmPgpO6KD5wakG25gDfAsDj2HI2wGn8I4k1OuEL1ai1NJMsHXqOn8NhMabFpY7N6DF7W5hpUc0KFUMhgMHMaDO15tJtfvjGDm2JBkyIIOxEeR7YI6fHlzCouZfQ6iBWVTrgGQCBYifb9cBsVfLJWChpsZEEj9R29MKtTj4RAH0/TGYcI4rm8u6k/Cwnrbpqf0kAToncg/wCsaHwrj1KvADDUU16bSB7gkH5HAPhiSN8SaKbyPX1xIpUxMjHrw7zgGTm6YHxD/OPeXrB1NtsMZ/hy1I6RIMg9xiXl6GlYwFPm8rTYMSgBMi4/lsCXG+UaeYIdQaTkXjsR7WwUoDUq1G1MEAgAbHt+mIpztTxQhpkKTdj6KfpJA+uAzTOrmsqwWuni07rLDUIMbf07fycTOE8SoVE8PwX1m6UyTpsL6CNvbGqvllcQ6gyO+BPjHIKFxUoOaZB1QNp8x5HAUNbl9p6DoJ/IxIYdxBHn5YEc3QalWKNTIg7CNt+++CnjWZrrWBzEUp0gsfgPVJuI0bzPYDEyrnaTVCubQ60ldSiVY6bQYsbyPOBgBfJ8Y0yJqC0CxJ3mLbY5nMzSYktpPukfrpnBDX5bV1p1KJ6gvUp3Jk6u/bpGkeffFNxHhhsBc2n+R8jgCDkxgtIFUVQSWtJBtEySZtHpbDvHOG5bMkF1aZMmmxUHvcQRM3mJ98DuQq1B006jSB09Ktt8sO16+cUaiKLkfk8Mje3Zu3p88BM/+j8oKlNA1eGDGdSrtcmQnqB9PXE4crZcFYaqBTYMLqbiDeU2xVZHN11YZh18SaZVadEMdypJIZptYWxcZPj+oFfu+YUCbsEUAD/3OBYeXlgPXMfKq52ua7VCjEBY0hhCiP6hi/5fyVOhRp0wxOgQTESZnaTE++KnLccoXVpBFrrPp+Wbz/nbFhTziTcx5yNI8+4sdu+ArueOB1c41EUSvQHJDHSTOm/tb9cDfC/s9zCVVesqFFOrSrAyRBAMxYn32O0zg8o1lNSm6nUqrUEqQRfRC23J0n6YsaOdVtjBG6mzD3XfAZhzeua1gU6NbzLLSdh7AgEY5jUqZm/7gj/E4WAFcrl6strorUYuATTroS0AQCmo7aREQenbzcNd9cmjUIWpGmLggFpESCT5bXBm2BHK5vS4KLvJLLIsNWxJmDYSTPw4J8hzI6M58QsgQMogGAHAaIJmwbckyG84AXGZy9U6qn3YMW0mGZmsIEadYCsN+mZ/XAtzjnTVy9JigpqKhUKDNwpk/wA9PfBBV5v1g3QL4YczvcuJFtukG/b3xUZbKrnFVZGgseqnpme8gmJCadv94AJy1Cew7em9vLHa/DyBJgX7H/e2LDO5ZcvWanrDwxE7TFrjt7Y8VawIN/8Af6/PAUNZI9P5OPLUbxh/M1JsPOcR5IOA49ODjyRhx3nCyy6mVSYBYCfKTGA8UqZZgFBJ8gJOJtThFSmQKkIT5mY9bYv+FeJQWA1EQYDSpD7wbGZ/4xZ+JVYLUB6xcQIENMqQZNx5TB84jAC/C6lWm4I2DEElZEwd9QsY+mLTKNbXRqhHVJam0DxImwIsthsTufnjQRwtcxTYIEGumZ0g3JGjtpP7H2xlfFODVMsNTBgAYJYRfsb9icBrPI1Wt4aq4EXMmZILMbTsB2Hl7YMtNsCn2buWyNN2OosXv3sxW/zBwWHAc04jZ99NNiJ2O2+H1JJM4bzLwMBC4ZTAoqLm253vf/OGBlSoABLb798TUe2I+og7/LAe6BvBGPYcTE33xF8WZnaAZ8u0fUDAxx7iX4gZTI0dvngCTM5elmKZBCup8xN9sBfMPKNYJ/6Z7A6tB2MGbHt3x7y3FGFM00aARPrIMwL2nBZwbOCpTA1EsANU7/798BnHDuIMjijVUhwel4u0qCVI2MQRPti24nkvG8E0jMksSbEDY7j+q2CvivDKdS5USNjFx3scBHFc2aOkfHfSCN+/67H3wDFbLUqCaqq6XkamjtInqURA2HfbaZxTZDjv4s620yTHSQJsQCyTF/lG/n3mHisUmVX1gkEajJh1Rx8oP1jArkcszsACt/N0WP8A9mH0wGrcHLKqBGS5PxKTCkk/lKgRPlJtgoydeuFWWolSoMeG0ib3Piw30GAnhdanrQatTaQIEsTPTbTK6PiMybgjvgxp1JFnJAsDI3HqB7YD1xKodBL+Ho1KSuiAYIjUSTsQDMdhbD1Eoyr0CCNtNvbb+Xw21MEAMSw9T+4ESPQiMcXI05JgkkAfE2mxtCzpHuAJ+WAnJlkAsq/If8Y9PQUiIjyIt+ox4pKBMCJ8u9v1x6Mgi9u/fARzkFJJvf1xzElh3k4WAxnJValZhTSmwqNC64ldxLNIsFH885WTrOtKohUFndFnZmIOpr9gdU9u/ri6biuVp6xTeszBdIbSJ/Kv5isEkrc26dthi24RWyFKn4iyzaS51r1WMRtpnV5bki5tgKXO5RqxNCkqA+Hcxo1kQizb+n820AbYqeFZXNUMwEIqKBM6W6QCCJEHR8vMbTYkbc5GqNUCkFJEEMTsYkxfSRPlc4g5bNrURBrd5Ieo1hUI0fmKkTJJ2g9ySbkBviucR6jVA06p23N7E4iVMwCLf6xd8ayuXFFhQR0KuNRYmGUhoMMWgggDtufMYGCPfAeWb+emPJw4w8seDgG57DFtmuHGhUoT8RhjMWMg7AnaY+WK1VAcAzpDX84n5jb3+eLR8tTZgEqWkxqtHlACgHteBgLk8XSkpmCSZIRQsn3A/Xf9MOPzb0xpsPMTJsJgm1hilORJJmBP5i50G97gefp5WxbctcprmK4U1VWnJJ0nUfMIrEXMdyBttgNN5Cp1Pu+uqmksekSD09trfTF1m+EU6h1Oga0EG4I9Rsd8SMnl1poqLsoAE3sBGHwcBGyeVVAFVQqqIAUAADYAAbYddScOE4WrAeBtiq4w5EkbKJP89sWxwxmKMiMBBoVOkHfVef1w7UoTfFRxHPtTq0qKAFWYK17p3HbF8WhfYYCi40H0fh7yBb+R5YGOaaGmorEHrUT5T3GCOhxem7sqPcXYeV4/XD9XKq6sHhrys9sAE8Jy3i1AgYL6n9vpg9ymWFMADsInAHU4fV8UqEO8WFvee1sHXDFYUkDmWAv/AD/OAb43W00iZjsPc2GMzo66imek0nLhr3UydXy0sPmMG3NWb0uiyO5g+ZsD8hqP0wI8Iz9OhlEq1QRWR2BXYOpY2E7gSNsAAcezS1KzMnwGNI9AAot7AYe4fTp1Gp0tOks4LM0HSgBLXgGIk/8AiB3MxuNVEavUNIRT1EIIiFBtA8sO8PlKVarHxDwVPkXux/8A5qy/+YwBdy/mTWWr93oU0CeGSfEdWgSEVdSVBIjawJk9zNlwnmcvValoqKyC8lWJbUqdlXdjYx32xG4FlMxQ4Ya1GsqBtdV1YWGkMq6WEENKobmL940tVcmoZVz1NVqksWP5KayxLT3qOPOSh8rBqVOlJguZjcf8Gbid8PZbIlf/ALzMP7gs+1gAR8p9cUFTiullJq0VgxBY3mDuokEWvpI9O4m0uPKzKAr6TYVAUKtEyFAfWfP4fPbAXT5YxZyDue+r0MzA9tsVpTOfeSQKa0Cu5Opi0R8MiBYbH5eUxMyPiOqLm6kAR5zt894nETMcZQ0mej+KwBKKpEsV/L79vngJNepWHwhD8yp/WcLHivxNQJ0t2tpJInz0yMLAYqa4AYAnUYAjY76p7X+fyxPybhELTcAkAG8E3uAYsLT/AFHvisoEGoC5MSB3O0D5fr7YnsqhjoRqkW+HeD/SL7ex9tsBASvciZBJPv5Tgz5V4FVqIlRGSkgU6pUtqEne4uNreXacCtDh7s5hGgG7BWjyI/q3tONJ4NxWktAUgwSrbVeZJOkb38oWfLAC/MWUiqtNdbUNQOqFnadwItqbt3w/xDlPUiNQpsQFMnqud56tv2t9fWZ5nrpUqUqegOp6RoUh7SRI/P5QYIEbxNtypzjWrSr+GpndVdpteVBMdtj3NsAF1OFhQQRB8jIPYbeeImZ4awGoAkTcjsfLa2NlznLprNqqLTE/0ztbedzM3w9wjgIpUqiMgaRBXfVExv74DBc2jTJEYep5omLxFvafXfBHzBy3WD+GiMzMwEAAntvG24+U+RiWfszzKUatRyutPgROrX87R6CJwAstUQT1T5if3M4P/snFXxXLa9JpjSWBggmbEx8osROH/s45N0r4+apkOG6EdSItEkNvM2taPW19x3mnKKjocx4YDFG0Al2jcJF97FojcSLHAWOe5qy9MHU8nUEUICzM0kaQB3kReB648cP4xXrVEIoPTpMGOpipPSQADpJENMiD+X1tl/KHDzmsyEo1a1PL021LJkrB1C06QWgmQIB+U7ZSpaQAO2ATsfqPpiNn6yqvU0bXtiSyTc4zvnvjVWm+lqWqke43kXA9JIj5YAy4fx6lUYojTAvP+8Wq1MY7y1xcs50pT0f/AJGBVgACYnvdfn5XnGkcBzni0w8/9xQ8eUj9vfASq2VRqyuVEqJBi/lv3/2cRuPcQ0BUG7+RuBtMb7kD3Iw/RzIao6EEQAQxFmmdj3g7++A/iHFQcywqIWq0gTFMzKrFRQYFiTspmYYj0Ct5q4MadIEQj1SZRN2vqsd7dzi54BnWAfU5YUh1E7ARYA9+kT8+22IHG8xVzqNVoDQRNGkpA1kipTNRxeI0gKB/cZwQ8scD0Zfw6okn4v7u8nAcyXFkqdQ+E9/lO/zxaJtgR5rVaFAKqzUNTWJ2kyfoJ/TEHJcy1FoxVKeIQYg7+vpgOc98Xamg0wDVY9UT0DpEWi8asBnEsuWyzVNQ0oyTTY306ZUzv1N2vbbF5mK4z2Y8J10NBAt8NNb3PqNt9zio5/yvg+Gmq7gEqNgqhUW3/ifocAG4ta1GRQpLEkSRIEs5/uIE6Qu5GK2gksB5kDBTyu60s6tSu3g0mV/jEo6aQugmY+Ejz6gqkXsHrnnh/wB1FHLrUqMujU5ZyQx1Er0zpGgE7Dv33xM5ZzISsqswUUqa0oJAlr1KncSfEZgfK3vipzWaoVs4HoUkpZdOsBVC6lpguS3q2nT5AR3kl/lbOyzszdTsWMn8xOqSfUz9RgDvPKKnhkOPDVpqDcFY2iYAkA3FvTY3uSpIglQfmI9fIentgefMOUjc6dI0ggEk2iO0/v27SuGupQHTpJFzpAJ2v5/w4C/bMSP1+WAjgHFfBNSmQhcVXIOhQTLdNwoklSJP/OLDijjQSoOo7FbOW237jaxn9sCuT4XTqDUxqBm6mAqwZO/xAkm8QfKMAZV+YT3Re3wzsfci2FgZqcBpTPj1Fm8HqF//ACmflFxjuAD6Lw0gkeRFj++CrIcT8HpogKp+I7uRYQSNpvAm0m8RgTQE7DE01AhgDv7EfO0TG0YC+rZio5qrrJB0tpLX2Iv5kx6/5MrJ1NEhrk00AA3iSxHo0gfXtio4dXmq091SPdWWInf/AD88XVTIeM6AsaVQSstPUDaR3kCbR3Akb4C44bkKFRZelTclZ1lBcg9yQP7be/lOHWfL0K9MhmRm1MyhbOYgmYOxBkIe8kd8VFXgQyxVjm5KmFQoYuDuVcwNz+mJfG8t94GXl9BWSGW7Awvlb+k74DQuDcVSpTBlReBBmbwMWgOM0ocPrKFUVEU6lJZZQsyQ1l0sIMXQR6EAmLLj3MVahDAfhqql3RRpBZitwSSbAWWbm8YA2TLqGZhu2/yEft+2PbYznN/aOVK6aJNJz0OW62C6dTFABp3MC4Mb9sSszzSWpH7q1OsGW6lpZC7RNQsw0JewYTY9sBI5+5gaioVGKoDFZkEuAR0gf0liwGrta8kYyDPcOdNTOdMTAeVcw+iNJAlh8RA2BBxofN+YzaUEo1qdKiHAVqyQ2tlUwiqqyrSLdokSAMVPKXCa+Zo0tDKq06hEadQmza6iOYIBFgguQBa7AI32aZxaFSpVNPUypAIIkgsoKgsQA2xiZIBxt1NpAMRgf5Z5fTL0fDZEMVC4IG/YPH5W02gbT6xggBjAem2xm/2n5KnWpU6pqMoR2pnSAwGruVsTcAWOzEwcaMXEYEOdGZPAFJ6SANrcO4UlFImO5i215jfADHJXLISg+Yq63eGCUoFoBXzMk7dgJvgi5czDGs6QV0BBpYXUESVtYxaPKfIjFlwDiVCqjGkVOg9WjbbVbz3v6zgc49UqVmpZrIgsAx1ALBa35pEx2vEYAnfiVDxwnjKtWCBTYgFtjYHe0bYqs3kcsmYFWrT11RNMEi5DAid7wuoex88DHMHKWazJ+8q66lRNFMDqsZiSRBBJMGY2BOJ3DuKVaNDxszqDKICVDc/lDEHvBMTtJ8xAHeSTSCiKVEAg9vID5ARifpwF8rc6pmS4EyrABYAkHuDPnuPbzwQnj1MVfBOoVJECN5i87WmSPLAPcS4TSrR4ihgOx2xnHNXIxpP42XQuASdH9Mzt7HtjVhhqusgjzwGLeMGqOiqBUVTLk2W2kiR62j0wH8y1PxyuovpCrJM/lH6Db5YPeE8q1H4jmFZangqSWZtnaQQLWgklo8om+BrjHLOYfM1jTy9Q01dvhG6i8gE3n0nADGX33ix7gb2NyY+Gf2xecM+8U8tUq+CXpMdSlkBpoyG9XQV06gCVBsLmQQIxYcV5SFLIU80SyM76XV12BJExvaJgCYOHeY+JZijlaeX8NUVlCCoKrF2UQx6SFKg2BBBgdJiwwA2tc+HWqsxL1CKcnc6j4jk/JQP/ADGGMmAPiVWB7NP+Me86xVKVM7BfEIvvVAbaP6AmJmU0sPhBAE9NRRf/ANrAGf5e8BZZfMAKyqCmxWD0jvfUJntt8sWOW45UUzq03HwqCsTY2gSe+14tsDGyWZpgw1CopjcAOIFraJPl59sSauXypWRU8Of6w1MAm1y6gC5Ikj9IBCNxTj5KlHCfiSAVLSLReUjv8M9x6RF4bmnRVVlpwJEqyGQNxAaZvYRPoe9dzBlVVkC1VdSN9SnyOy2iIP6e9X4ZGx/wcAdZbidRxek4i11J/Xbbt2wsAtOVNj79sLAWqVCNQgbzeBHfexj022xccI4aKh6mIsTA3M7esT+xxU5SpDdy0dMbybT+p+cYnZzI1KaCsaoDT8GxHte/fbbASKuulULOgBvBDAgAHfSCbXAvfBtwJa2ZyZek2pgzKZAkMNJBXV0kX7j/AHn/AN9aswadOlRMm0DpO9zIIEfLGpfZhnQ+XYBAv4jEnUOomL6NxJtHw2t5AM84rxR0qVaZXqJ0kHV0GZMXvf8Am2J/DPFzJBqVq1NgAoZemRsO0sdz53+h3x/7P6GYqNVRjRqMZOkAoxO5K2Mm8kEScVNWmeHPTp1SNDyUcfCSIBBmdJEg3ttBPYBbmzIPlUpEZiqxLk6ajSRAsfKJBsfP3xd8ncQy+ZoeDVUa6ZDKBT1NMkyhgmQTaLraNsVPHatHNVS1WqyqDIUEWFlO6/O4/QziCKVPK1qTZesaiOJd1aCqh0m6wQLiQfMTvgCTnqsBSZKRp0ps4d1FVgOrTp+IA2t0zPecAuV4FXqjUiAgKzfEkwBJOmdV+1r40HMZ7I51ytSqjFJKBSyvUiToUlQrA3spJuNsT6uVZ0GVdUyq1U/DSkC5vOpixAMgaQZA+PckjAWv2fZhszw+ka4FQjUvUJkKSomZkwN++ClsZwnFa2Ropl6NCnRif+7WFV+q+vQh+Bm1RLDbYbYEs3xTN5tjTrVn3jT8CH5AXEXg98AX/aXzPC06WUzB8XWda0SSYgiCVvMn4Ree2B7Mtnmy7p4uYmhSWo9Nl8NlVtQIZpZnEByPhsNjAgXOXbLZhCROkq49pn/GN/rJTq0zqHQy9QuJBF9txGAzrIc4JlqTHx62YSDSpk07BgocSWIEjUQY3CqYHcT5l5qzGbAlSqKATAmSY6iYAAMCAAB7zgzzub4dmaDZbLEURqDkmnpS5i5eIMmQDG0R2wDcXq+K9OlTdagAtp6AW/MZaxLROrbykRgJfJ3HnpVRTdalRKwFqRIqAgypWDuCLjyJ9sF3KHFMyfHXUKlOkCtNgpBZQSFIYSGED1ItJwF5PhlWlUoeCddUMr+HNNSGHUBqLWBjaRqFxPbRuSeG1crZ9MVG2FTWNjfaAZEG52G18BR8nnNqKrqJiodatdWBBMjuCGP5fP3wS1OK5bMI1BiBUdGDICNQMQVFz1b29D64vM3w02NJvD6paBJIMBosYtew3HvgU5j5DZm8ehWZa6nULBSTb8yxBgeW+Ap+GcoI46Vq5erT2cEwZmzhtxOmSu9x2gaLwvJOioHOplEFvP8AhxG4TSqLQRsyQj0wwcyNLCT1EkntB33nE/hvEaddNdJ1dZiVM4DvEM94RSY0M2knynaO3y338sTSMVOcoVHqgOafg2YAahU1Aggm8abYs4ge3fAc0ATbe5xEoVEYsVuQ2g/L/c/TFfzWPwWd6xpIKdRd9ILONKkt209XpJk/CMQuTeMU8wj0hTqI9AoKgqaSSxJadQ+I6gTcAzgKP7VdZ+70UYqrsSegMg0FSGYkWAYj5E2O2M44pTq5nNmnWZWYFaZNNCi0wWiBqUMVWbEzIi+N15i4OMyiCVBRtQLIHGxBsdjBsRsQDeIOc8z8nDKu2bo1FdqaFqlNyJBaVDwgA0wTY6RaZ3wHMnyBTzheu9aqup2AUKAQF6AOqdgANhtjOqwNKq6blXK7z8LEdt9saHw7nnMOCKyCkjEMatMGFVSQ4VGky2nz87E4JKH2fcOqxWCtU1nXqFV4aTM9JA38owGUK7pBdWW40sQfax2xOfjLBDFRzpBO7MJIjvMA/IYIudPFyGaaWc5fMSykEypFykmfzEQY2PeMD45nqeCqrp7q0op1i0atQIN53Hf6hL4Nn28JBqJ6RvcesyCIv5dxjv3em29KkV3I0BLj+6kFP64h5fjNAXfKUtUX0NUpE79qZA2nt54krxfLRFPLkLMAGsxv5jUCPS/eN5wDVTL0iT+BFz8NZhO3d6dWf0wsOpVpHqC1TuBGl7GCdlCi/qf3wsBT5vPlmNgBNtIAiLC5BsAO0YjPULdRMn1wsLASci1/aZub2nsQRsNvIYI6nE3pErTLIQFlkITVqET0j4paZ9Nr4WFgLngvF84zH/1laJ0wRTbtMyyE4jc1cRq1qZDuW8MbsqySND6gVVdNiVgC4wsLAMcrZGnVBWpTV5tLbiSRYiCLifni/wCV8tQpVc0gohl8ZKYDGYgHuQSbyY/fCwsBN5m5VpNUp06emn95OmsQinVpDVJgjSrE/mUAzcztgg4NwNaKqCzVGQOqO92CaidM9hZZiJ0r5CFhYCBU5knOVMoaQIBVNU/1U/EupWD5ROKGlydLArW0lajITouQLb6rdz88dwsBdZPkcTNat43S6nVTUWcEAKZkAbwxafTA9n+U6/Dcs7LnPERvwzT8LSOvp1SajXHtf9uYWAzTM1NbO0RfVpGwnff3x64PkzWrU6YbSWMaomIBO0jy88LCwDufqvSruNZJDzPmQbH6gYJ+X+Zq1eqiMxV1ICOum2twGlWRtR6id7YWFgNlytQlRO8CTgV+0XiLU8pV0llcFNLoxQiS3db/AJfPv6Y7hYASr8x1q/C65qNJY0qbGwkO/VFrSpC9xb1OJPI1H7pV0Al/GWlUB2K6rFTuGEMPL4e2FhYDQ/vI0mpouBG/YDVgW5U4/X4hWqVS/hUcudIooAfELK13ciYG4UAXjywsLAEHMMtk60MysKbMrKSCCo1Agj1A98ZHwPnRstln/CUlF0roPhdwCzFBrZiTMhgJ7TfCwsBt+X+ESZMC/wDPbFO/LNHxatZNaVappmowYmQjTphpAUgaSBFjhYWAq63AaFZiNAUnxRYCDpJTqUABgTe0GLSd8DGaoPknDZKq1IeC9ZqbddNisH4LBSe5WPbCwsBd5TMU+M8OL16WjSxI0tMMkiQYkSJEeROAjNcqU0Omm7iY+KGF5O0A9vP6YWFgKXieWNBhTJDWmQNO82iTO2K9jCki0QY+Qx3CwGocr5/VkaCv4h0zBSq9M+3QQSL9zhYWFg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11" y="662187"/>
            <a:ext cx="6948264" cy="5153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82" y="673335"/>
            <a:ext cx="7915548" cy="474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15" y="1628800"/>
            <a:ext cx="7403430" cy="4167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393" y="720506"/>
            <a:ext cx="6310796" cy="487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67" y="366711"/>
            <a:ext cx="6934200" cy="536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731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图搜索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B256F7A-A4EC-4426-A7D6-BCEE0B2CACB2}" type="slidenum">
              <a:rPr lang="en-US" altLang="zh-CN"/>
              <a:pPr>
                <a:defRPr/>
              </a:pPr>
              <a:t>45</a:t>
            </a:fld>
            <a:endParaRPr lang="en-US" altLang="zh-C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20263"/>
            <a:ext cx="8812643" cy="3510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712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搜索策略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19200"/>
            <a:ext cx="8229600" cy="4529138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mtClean="0"/>
              <a:t>搜索策略：</a:t>
            </a:r>
          </a:p>
          <a:p>
            <a:pPr lvl="1">
              <a:lnSpc>
                <a:spcPct val="120000"/>
              </a:lnSpc>
            </a:pPr>
            <a:r>
              <a:rPr lang="zh-CN" altLang="en-US" sz="2000" smtClean="0"/>
              <a:t>如何选择节点扩展的顺序</a:t>
            </a:r>
          </a:p>
          <a:p>
            <a:pPr>
              <a:lnSpc>
                <a:spcPct val="120000"/>
              </a:lnSpc>
            </a:pPr>
            <a:r>
              <a:rPr lang="zh-CN" altLang="en-US" smtClean="0"/>
              <a:t>搜索策略的评价</a:t>
            </a:r>
          </a:p>
          <a:p>
            <a:pPr lvl="1">
              <a:lnSpc>
                <a:spcPct val="120000"/>
              </a:lnSpc>
            </a:pPr>
            <a:r>
              <a:rPr lang="zh-CN" altLang="en-US" sz="2000" smtClean="0">
                <a:solidFill>
                  <a:schemeClr val="accent2"/>
                </a:solidFill>
              </a:rPr>
              <a:t>完备性</a:t>
            </a:r>
            <a:r>
              <a:rPr lang="en-US" altLang="zh-CN" sz="2000" smtClean="0"/>
              <a:t>: </a:t>
            </a:r>
          </a:p>
          <a:p>
            <a:pPr lvl="2">
              <a:lnSpc>
                <a:spcPct val="120000"/>
              </a:lnSpc>
            </a:pPr>
            <a:r>
              <a:rPr lang="zh-CN" altLang="en-US" sz="1800" smtClean="0"/>
              <a:t>如果存在一个解的话，总能找到吗？</a:t>
            </a:r>
          </a:p>
          <a:p>
            <a:pPr lvl="1">
              <a:lnSpc>
                <a:spcPct val="90000"/>
              </a:lnSpc>
            </a:pPr>
            <a:r>
              <a:rPr lang="zh-CN" altLang="en-US" sz="2000" smtClean="0">
                <a:solidFill>
                  <a:schemeClr val="accent2"/>
                </a:solidFill>
              </a:rPr>
              <a:t>最优性</a:t>
            </a:r>
          </a:p>
          <a:p>
            <a:pPr lvl="2">
              <a:lnSpc>
                <a:spcPct val="90000"/>
              </a:lnSpc>
            </a:pPr>
            <a:r>
              <a:rPr lang="zh-CN" altLang="en-US" sz="1800" smtClean="0"/>
              <a:t>总能找到最低耗散值的解吗？</a:t>
            </a:r>
            <a:endParaRPr lang="en-US" altLang="zh-CN" sz="1800" smtClean="0"/>
          </a:p>
          <a:p>
            <a:pPr lvl="2">
              <a:lnSpc>
                <a:spcPct val="90000"/>
              </a:lnSpc>
            </a:pPr>
            <a:endParaRPr lang="zh-CN" altLang="en-US" sz="1800" smtClean="0">
              <a:solidFill>
                <a:schemeClr val="accent2"/>
              </a:solidFill>
            </a:endParaRPr>
          </a:p>
          <a:p>
            <a:pPr lvl="1">
              <a:lnSpc>
                <a:spcPct val="90000"/>
              </a:lnSpc>
            </a:pPr>
            <a:r>
              <a:rPr lang="zh-CN" altLang="en-US" sz="2000" smtClean="0">
                <a:solidFill>
                  <a:schemeClr val="accent2"/>
                </a:solidFill>
              </a:rPr>
              <a:t>时间复杂度</a:t>
            </a:r>
          </a:p>
          <a:p>
            <a:pPr lvl="2">
              <a:lnSpc>
                <a:spcPct val="90000"/>
              </a:lnSpc>
            </a:pPr>
            <a:r>
              <a:rPr lang="zh-CN" altLang="en-US" sz="1800" smtClean="0"/>
              <a:t>为了得到解需要花费多少时间</a:t>
            </a:r>
          </a:p>
          <a:p>
            <a:pPr lvl="2">
              <a:lnSpc>
                <a:spcPct val="120000"/>
              </a:lnSpc>
            </a:pPr>
            <a:r>
              <a:rPr lang="zh-CN" altLang="en-US" sz="1800" smtClean="0"/>
              <a:t>生成的节点数</a:t>
            </a:r>
            <a:endParaRPr lang="en-US" altLang="zh-CN" sz="1800" smtClean="0"/>
          </a:p>
          <a:p>
            <a:pPr lvl="1">
              <a:lnSpc>
                <a:spcPct val="90000"/>
              </a:lnSpc>
            </a:pPr>
            <a:r>
              <a:rPr lang="zh-CN" altLang="en-US" sz="1800" smtClean="0">
                <a:solidFill>
                  <a:schemeClr val="accent2"/>
                </a:solidFill>
              </a:rPr>
              <a:t>空间复杂度</a:t>
            </a:r>
            <a:endParaRPr lang="zh-CN" altLang="en-US" sz="2000" smtClean="0"/>
          </a:p>
          <a:p>
            <a:pPr lvl="2">
              <a:lnSpc>
                <a:spcPct val="120000"/>
              </a:lnSpc>
            </a:pPr>
            <a:r>
              <a:rPr lang="zh-CN" altLang="en-US" sz="1800" smtClean="0"/>
              <a:t>在内存中需存储的最大节点数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3FDCAA-5BA6-47A2-A0FA-7AE0F29D67F6}" type="slidenum">
              <a:rPr lang="en-US" altLang="zh-CN"/>
              <a:pPr>
                <a:defRPr/>
              </a:pPr>
              <a:t>46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2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2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25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2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25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2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25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2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2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2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25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搜索策略</a:t>
            </a:r>
          </a:p>
        </p:txBody>
      </p:sp>
      <p:sp>
        <p:nvSpPr>
          <p:cNvPr id="583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smtClean="0"/>
              <a:t>时间和空间复杂度可以用如下参数度量 </a:t>
            </a:r>
          </a:p>
          <a:p>
            <a:pPr lvl="1">
              <a:lnSpc>
                <a:spcPct val="120000"/>
              </a:lnSpc>
            </a:pPr>
            <a:r>
              <a:rPr lang="en-US" altLang="zh-CN" sz="2400" i="1" smtClean="0"/>
              <a:t>b</a:t>
            </a:r>
            <a:r>
              <a:rPr lang="zh-CN" altLang="en-US" sz="2400" smtClean="0"/>
              <a:t>（分支因子）：每个搜索树的最大分支因子</a:t>
            </a:r>
          </a:p>
          <a:p>
            <a:pPr lvl="1">
              <a:lnSpc>
                <a:spcPct val="120000"/>
              </a:lnSpc>
            </a:pPr>
            <a:r>
              <a:rPr lang="en-US" altLang="zh-CN" sz="2400" i="1" smtClean="0"/>
              <a:t>d</a:t>
            </a:r>
            <a:r>
              <a:rPr lang="zh-CN" altLang="en-US" sz="2400" i="1" smtClean="0"/>
              <a:t>（</a:t>
            </a:r>
            <a:r>
              <a:rPr lang="zh-CN" altLang="en-US" sz="2400" smtClean="0"/>
              <a:t>最浅目标节点深度）</a:t>
            </a:r>
          </a:p>
          <a:p>
            <a:pPr lvl="1">
              <a:lnSpc>
                <a:spcPct val="120000"/>
              </a:lnSpc>
            </a:pPr>
            <a:r>
              <a:rPr lang="en-US" altLang="zh-CN" sz="2400" i="1" smtClean="0"/>
              <a:t>m</a:t>
            </a:r>
            <a:r>
              <a:rPr lang="zh-CN" altLang="en-US" sz="2400" smtClean="0"/>
              <a:t>（任何路径的最大长度）</a:t>
            </a:r>
            <a:r>
              <a:rPr lang="en-US" altLang="zh-CN" sz="2400" smtClean="0"/>
              <a:t>: </a:t>
            </a:r>
            <a:r>
              <a:rPr lang="zh-CN" altLang="en-US" sz="2400" smtClean="0"/>
              <a:t>状态空间中任何路径的最大搜索长度 </a:t>
            </a:r>
            <a:r>
              <a:rPr lang="en-US" altLang="zh-CN" sz="2400" smtClean="0"/>
              <a:t>(</a:t>
            </a:r>
            <a:r>
              <a:rPr lang="zh-CN" altLang="en-US" sz="2400" smtClean="0"/>
              <a:t>可能是 </a:t>
            </a:r>
            <a:r>
              <a:rPr lang="zh-CN" altLang="en-US" sz="2400" smtClean="0">
                <a:cs typeface="Arial" charset="0"/>
              </a:rPr>
              <a:t>∞</a:t>
            </a:r>
            <a:r>
              <a:rPr lang="en-US" altLang="zh-CN" sz="2400" smtClean="0"/>
              <a:t>)</a:t>
            </a:r>
          </a:p>
          <a:p>
            <a:endParaRPr lang="en-US" altLang="zh-CN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D40EFDF-4DE6-40EC-86D2-EA0BD9B06F7D}" type="slidenum">
              <a:rPr lang="en-US" altLang="zh-CN"/>
              <a:pPr>
                <a:defRPr/>
              </a:pPr>
              <a:t>47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大纲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sz="2800" smtClean="0"/>
              <a:t>问题求解智能体</a:t>
            </a:r>
          </a:p>
          <a:p>
            <a:pPr lvl="1">
              <a:lnSpc>
                <a:spcPct val="200000"/>
              </a:lnSpc>
            </a:pPr>
            <a:r>
              <a:rPr lang="zh-CN" altLang="en-US" sz="2800" smtClean="0"/>
              <a:t>问题形式化</a:t>
            </a:r>
            <a:endParaRPr lang="zh-CN" altLang="en-US" sz="2800" smtClean="0">
              <a:latin typeface="Berlin Sans FB" pitchFamily="34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800" smtClean="0">
                <a:solidFill>
                  <a:srgbClr val="F6332E"/>
                </a:solidFill>
                <a:latin typeface="Berlin Sans FB" pitchFamily="34" charset="0"/>
              </a:rPr>
              <a:t>无信息的搜索</a:t>
            </a:r>
          </a:p>
          <a:p>
            <a:pPr>
              <a:lnSpc>
                <a:spcPct val="200000"/>
              </a:lnSpc>
            </a:pPr>
            <a:r>
              <a:rPr lang="zh-CN" altLang="en-US" sz="2800" smtClean="0">
                <a:latin typeface="Berlin Sans FB" pitchFamily="34" charset="0"/>
              </a:rPr>
              <a:t>有信息的搜索</a:t>
            </a:r>
          </a:p>
          <a:p>
            <a:pPr>
              <a:lnSpc>
                <a:spcPct val="200000"/>
              </a:lnSpc>
            </a:pPr>
            <a:r>
              <a:rPr lang="zh-CN" altLang="en-US" sz="2800" smtClean="0">
                <a:solidFill>
                  <a:srgbClr val="6977FD"/>
                </a:solidFill>
                <a:latin typeface="Berlin Sans FB" pitchFamily="34" charset="0"/>
              </a:rPr>
              <a:t>博弈论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9DD6E0-40F3-4D1F-92C6-5170DAFE71FF}" type="slidenum">
              <a:rPr lang="en-US" altLang="zh-CN"/>
              <a:pPr>
                <a:defRPr/>
              </a:pPr>
              <a:t>48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4400" dirty="0" smtClean="0"/>
              <a:t>无</a:t>
            </a:r>
            <a:r>
              <a:rPr lang="zh-CN" altLang="en-US" sz="4400" dirty="0"/>
              <a:t>信息的搜索策略</a:t>
            </a:r>
            <a:r>
              <a:rPr lang="en-US" altLang="zh-CN" sz="4400" dirty="0"/>
              <a:t>/</a:t>
            </a:r>
            <a:r>
              <a:rPr lang="zh-CN" altLang="en-US" sz="4400" dirty="0"/>
              <a:t>盲目搜索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dirty="0" smtClean="0"/>
              <a:t>仅仅使用问题定义中可用的信息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 smtClean="0"/>
              <a:t>广度优先搜索（</a:t>
            </a:r>
            <a:r>
              <a:rPr lang="en-US" altLang="zh-CN" sz="2400" dirty="0" smtClean="0"/>
              <a:t>Breadth-first search 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>
              <a:lnSpc>
                <a:spcPct val="120000"/>
              </a:lnSpc>
            </a:pPr>
            <a:r>
              <a:rPr lang="zh-CN" altLang="en-US" sz="2400" dirty="0" smtClean="0"/>
              <a:t>代價一致搜索（</a:t>
            </a:r>
            <a:r>
              <a:rPr lang="en-US" altLang="zh-CN" sz="2400" dirty="0" smtClean="0"/>
              <a:t>Uniform-cost search</a:t>
            </a:r>
            <a:r>
              <a:rPr lang="zh-CN" altLang="en-US" sz="2400" dirty="0" smtClean="0"/>
              <a:t>）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 smtClean="0"/>
              <a:t>深度优先搜索（ </a:t>
            </a:r>
            <a:r>
              <a:rPr lang="en-US" altLang="zh-CN" sz="2400" dirty="0" smtClean="0"/>
              <a:t>Depth-first search </a:t>
            </a:r>
            <a:r>
              <a:rPr lang="zh-CN" altLang="en-US" sz="2400" dirty="0" smtClean="0"/>
              <a:t>）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 smtClean="0"/>
              <a:t>深度有限搜索（ </a:t>
            </a:r>
            <a:r>
              <a:rPr lang="en-US" altLang="zh-CN" sz="2400" dirty="0" smtClean="0"/>
              <a:t>Depth-limited search </a:t>
            </a:r>
            <a:r>
              <a:rPr lang="zh-CN" altLang="en-US" sz="2400" dirty="0" smtClean="0"/>
              <a:t>）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 smtClean="0"/>
              <a:t>迭代深入深度优先搜索（ </a:t>
            </a:r>
            <a:r>
              <a:rPr lang="en-US" altLang="zh-CN" sz="2400" dirty="0" smtClean="0"/>
              <a:t>Iterative deepening depth-first search </a:t>
            </a:r>
            <a:r>
              <a:rPr lang="zh-CN" altLang="en-US" sz="2400" dirty="0" smtClean="0"/>
              <a:t>）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 smtClean="0"/>
              <a:t>双向搜索（ </a:t>
            </a:r>
            <a:r>
              <a:rPr lang="en-US" altLang="zh-CN" sz="2400" dirty="0" smtClean="0"/>
              <a:t>Bidirectional search </a:t>
            </a:r>
            <a:r>
              <a:rPr lang="zh-CN" altLang="en-US" sz="2400" dirty="0" smtClean="0"/>
              <a:t>）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46624C-4704-42AE-A88D-25DAB7D6F77B}" type="slidenum">
              <a:rPr lang="en-US" altLang="zh-CN"/>
              <a:pPr>
                <a:defRPr/>
              </a:pPr>
              <a:t>49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3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3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3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3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3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06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/>
              <a:t>Example: Measuring problem!</a:t>
            </a:r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/>
              <a:t>(one possible) Solution: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/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</a:t>
            </a:r>
            <a:r>
              <a:rPr lang="en-US" altLang="zh-CN" u="sng"/>
              <a:t>	a	b	c	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0	start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0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1	5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5	</a:t>
            </a:r>
            <a:r>
              <a:rPr lang="en-US" altLang="zh-CN" b="1"/>
              <a:t>7	goal</a:t>
            </a:r>
            <a:r>
              <a:rPr lang="en-US" altLang="zh-CN"/>
              <a:t>	</a:t>
            </a:r>
          </a:p>
        </p:txBody>
      </p:sp>
      <p:grpSp>
        <p:nvGrpSpPr>
          <p:cNvPr id="21509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1514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21515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21516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21510" name="Rectangle 10"/>
          <p:cNvSpPr>
            <a:spLocks noChangeArrowheads="1"/>
          </p:cNvSpPr>
          <p:nvPr/>
        </p:nvSpPr>
        <p:spPr bwMode="auto">
          <a:xfrm>
            <a:off x="609600" y="3048000"/>
            <a:ext cx="4191000" cy="2971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11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21512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21513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广度优先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22375"/>
            <a:ext cx="8229600" cy="4525963"/>
          </a:xfrm>
        </p:spPr>
        <p:txBody>
          <a:bodyPr/>
          <a:lstStyle/>
          <a:p>
            <a:r>
              <a:rPr lang="en-US" altLang="zh-CN" smtClean="0"/>
              <a:t>FIFO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582025" y="6340475"/>
            <a:ext cx="561975" cy="365125"/>
          </a:xfrm>
        </p:spPr>
        <p:txBody>
          <a:bodyPr/>
          <a:lstStyle/>
          <a:p>
            <a:pPr>
              <a:defRPr/>
            </a:pPr>
            <a:fld id="{7929D952-71F5-47A6-A29E-0AC2835B4336}" type="slidenum">
              <a:rPr lang="en-US" altLang="zh-CN"/>
              <a:pPr>
                <a:defRPr/>
              </a:pPr>
              <a:t>50</a:t>
            </a:fld>
            <a:endParaRPr lang="en-US" altLang="zh-CN" dirty="0"/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28800"/>
            <a:ext cx="2209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1752600"/>
            <a:ext cx="2362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0600" y="4191000"/>
            <a:ext cx="2286000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4191000"/>
            <a:ext cx="2362200" cy="187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4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4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F1D1E6-7D6C-4170-8461-20B37D33E5A8}" type="slidenum">
              <a:rPr lang="en-US" altLang="zh-CN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463" y="401638"/>
            <a:ext cx="8372475" cy="600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000" dirty="0"/>
              <a:t>Properties of breadth-first search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196752"/>
            <a:ext cx="8382000" cy="3264768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altLang="zh-CN" sz="2800" u="sng" dirty="0" smtClean="0">
                <a:solidFill>
                  <a:srgbClr val="CC0099"/>
                </a:solidFill>
              </a:rPr>
              <a:t>Complete?</a:t>
            </a:r>
            <a:r>
              <a:rPr lang="en-US" altLang="zh-CN" sz="2800" dirty="0" smtClean="0">
                <a:solidFill>
                  <a:srgbClr val="CC0099"/>
                </a:solidFill>
              </a:rPr>
              <a:t> 	</a:t>
            </a:r>
            <a:r>
              <a:rPr lang="en-US" altLang="zh-CN" dirty="0" smtClean="0">
                <a:latin typeface="Arial" charset="0"/>
              </a:rPr>
              <a:t>Yes (if </a:t>
            </a:r>
            <a:r>
              <a:rPr lang="en-US" altLang="zh-CN" i="1" dirty="0" smtClean="0">
                <a:latin typeface="Arial" charset="0"/>
              </a:rPr>
              <a:t>b</a:t>
            </a:r>
            <a:r>
              <a:rPr lang="en-US" altLang="zh-CN" dirty="0" smtClean="0">
                <a:latin typeface="Arial" charset="0"/>
              </a:rPr>
              <a:t> is finite)</a:t>
            </a:r>
            <a:r>
              <a:rPr lang="en-US" altLang="zh-CN" sz="2800" dirty="0" smtClean="0"/>
              <a:t>
</a:t>
            </a:r>
            <a:r>
              <a:rPr lang="en-US" altLang="zh-CN" sz="2800" u="sng" dirty="0" smtClean="0">
                <a:solidFill>
                  <a:srgbClr val="CC0099"/>
                </a:solidFill>
              </a:rPr>
              <a:t>Time?</a:t>
            </a:r>
            <a:r>
              <a:rPr lang="en-US" altLang="zh-CN" sz="2800" dirty="0" smtClean="0"/>
              <a:t> 	  </a:t>
            </a:r>
            <a:r>
              <a:rPr lang="en-US" altLang="zh-CN" dirty="0" smtClean="0">
                <a:latin typeface="Arial" charset="0"/>
              </a:rPr>
              <a:t>1+b+b</a:t>
            </a:r>
            <a:r>
              <a:rPr lang="en-US" altLang="zh-CN" baseline="30000" dirty="0" smtClean="0">
                <a:latin typeface="Arial" charset="0"/>
              </a:rPr>
              <a:t>2</a:t>
            </a:r>
            <a:r>
              <a:rPr lang="en-US" altLang="zh-CN" dirty="0" smtClean="0">
                <a:latin typeface="Arial" charset="0"/>
              </a:rPr>
              <a:t>+b</a:t>
            </a:r>
            <a:r>
              <a:rPr lang="en-US" altLang="zh-CN" baseline="30000" dirty="0" smtClean="0">
                <a:latin typeface="Arial" charset="0"/>
              </a:rPr>
              <a:t>3</a:t>
            </a:r>
            <a:r>
              <a:rPr lang="en-US" altLang="zh-CN" dirty="0" smtClean="0">
                <a:latin typeface="Arial" charset="0"/>
              </a:rPr>
              <a:t>+… +</a:t>
            </a:r>
            <a:r>
              <a:rPr lang="en-US" altLang="zh-CN" dirty="0" err="1" smtClean="0">
                <a:latin typeface="Arial" charset="0"/>
              </a:rPr>
              <a:t>b</a:t>
            </a:r>
            <a:r>
              <a:rPr lang="en-US" altLang="zh-CN" baseline="30000" dirty="0" err="1" smtClean="0">
                <a:latin typeface="Arial" charset="0"/>
              </a:rPr>
              <a:t>d</a:t>
            </a:r>
            <a:r>
              <a:rPr lang="en-US" altLang="zh-CN" dirty="0" smtClean="0">
                <a:latin typeface="Arial" charset="0"/>
              </a:rPr>
              <a:t> = O(</a:t>
            </a:r>
            <a:r>
              <a:rPr lang="en-US" altLang="zh-CN" dirty="0" err="1" smtClean="0">
                <a:latin typeface="Arial" charset="0"/>
              </a:rPr>
              <a:t>b</a:t>
            </a:r>
            <a:r>
              <a:rPr lang="en-US" altLang="zh-CN" baseline="30000" dirty="0" err="1" smtClean="0">
                <a:latin typeface="Arial" charset="0"/>
              </a:rPr>
              <a:t>d</a:t>
            </a:r>
            <a:r>
              <a:rPr lang="en-US" altLang="zh-CN" dirty="0" smtClean="0">
                <a:latin typeface="Arial" charset="0"/>
              </a:rPr>
              <a:t>)</a:t>
            </a:r>
            <a:r>
              <a:rPr lang="en-US" altLang="zh-CN" sz="2800" dirty="0" smtClean="0"/>
              <a:t>
</a:t>
            </a:r>
            <a:r>
              <a:rPr lang="en-US" altLang="zh-CN" sz="2800" u="sng" dirty="0" smtClean="0">
                <a:solidFill>
                  <a:srgbClr val="CC0099"/>
                </a:solidFill>
              </a:rPr>
              <a:t>Space?</a:t>
            </a:r>
            <a:r>
              <a:rPr lang="en-US" altLang="zh-CN" sz="2800" dirty="0" smtClean="0"/>
              <a:t> 	</a:t>
            </a:r>
            <a:r>
              <a:rPr lang="en-US" altLang="zh-CN" dirty="0" smtClean="0">
                <a:latin typeface="Arial" charset="0"/>
              </a:rPr>
              <a:t>O(</a:t>
            </a:r>
            <a:r>
              <a:rPr lang="en-US" altLang="zh-CN" dirty="0" err="1" smtClean="0">
                <a:latin typeface="Arial" charset="0"/>
              </a:rPr>
              <a:t>b</a:t>
            </a:r>
            <a:r>
              <a:rPr lang="en-US" altLang="zh-CN" baseline="30000" dirty="0" err="1" smtClean="0">
                <a:latin typeface="Arial" charset="0"/>
              </a:rPr>
              <a:t>d</a:t>
            </a:r>
            <a:r>
              <a:rPr lang="en-US" altLang="zh-CN" dirty="0" smtClean="0">
                <a:latin typeface="Arial" charset="0"/>
              </a:rPr>
              <a:t>) (keeps every node in memory)</a:t>
            </a:r>
            <a:r>
              <a:rPr lang="en-US" altLang="zh-CN" sz="2800" dirty="0" smtClean="0"/>
              <a:t>
</a:t>
            </a:r>
            <a:r>
              <a:rPr lang="en-US" altLang="zh-CN" sz="2800" u="sng" dirty="0" smtClean="0">
                <a:solidFill>
                  <a:srgbClr val="CC0099"/>
                </a:solidFill>
              </a:rPr>
              <a:t>Optimal?</a:t>
            </a:r>
            <a:r>
              <a:rPr lang="en-US" altLang="zh-CN" sz="2800" dirty="0" smtClean="0"/>
              <a:t> 	</a:t>
            </a:r>
            <a:r>
              <a:rPr lang="en-US" altLang="zh-CN" dirty="0" smtClean="0">
                <a:latin typeface="Arial" charset="0"/>
              </a:rPr>
              <a:t>Yes (if cost = 1 per step)</a:t>
            </a:r>
            <a:r>
              <a:rPr lang="en-US" altLang="zh-CN" sz="2800" dirty="0" smtClean="0"/>
              <a:t>
</a:t>
            </a:r>
            <a:r>
              <a:rPr lang="en-US" altLang="zh-CN" sz="2800" dirty="0" smtClean="0">
                <a:solidFill>
                  <a:srgbClr val="FF0000"/>
                </a:solidFill>
              </a:rPr>
              <a:t>Space</a:t>
            </a:r>
            <a:r>
              <a:rPr lang="en-US" altLang="zh-CN" sz="2800" dirty="0" smtClean="0"/>
              <a:t> </a:t>
            </a:r>
            <a:r>
              <a:rPr lang="en-US" altLang="zh-CN" dirty="0" smtClean="0"/>
              <a:t>is the bigger problem (more than time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8" y="4293096"/>
            <a:ext cx="6912768" cy="2267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Uniform-cost Search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84A475-0909-4B36-B11A-7E7AB1246972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7841854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547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Uniform Cost Issues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384A475-0909-4B36-B11A-7E7AB1246972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553344"/>
            <a:ext cx="7633139" cy="4539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69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深度优先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altLang="zh-CN" smtClean="0"/>
              <a:t>LIFO</a:t>
            </a: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F38C12-3A9C-4A8F-B6D3-296A8C373294}" type="slidenum">
              <a:rPr lang="en-US" altLang="zh-CN"/>
              <a:pPr>
                <a:defRPr/>
              </a:pPr>
              <a:t>55</a:t>
            </a:fld>
            <a:endParaRPr lang="en-US" altLang="zh-CN"/>
          </a:p>
        </p:txBody>
      </p:sp>
      <p:pic>
        <p:nvPicPr>
          <p:cNvPr id="1607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828800"/>
            <a:ext cx="2895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77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1828800"/>
            <a:ext cx="2895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77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4038600"/>
            <a:ext cx="2971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77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0600" y="4019550"/>
            <a:ext cx="32766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0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0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0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71" grpI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400" dirty="0"/>
              <a:t>Properties of depth-first search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525962"/>
          </a:xfrm>
        </p:spPr>
        <p:txBody>
          <a:bodyPr rtlCol="0">
            <a:normAutofit lnSpcReduction="10000"/>
          </a:bodyPr>
          <a:lstStyle/>
          <a:p>
            <a:pPr fontAlgn="auto">
              <a:lnSpc>
                <a:spcPct val="14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u="sng" dirty="0">
                <a:solidFill>
                  <a:srgbClr val="CC0099"/>
                </a:solidFill>
              </a:rPr>
              <a:t>Complete?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altLang="zh-CN" sz="2000" dirty="0"/>
              <a:t>No: fails in infinite-depth spaces, spaces with loops</a:t>
            </a:r>
          </a:p>
          <a:p>
            <a:pPr lvl="1"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altLang="zh-CN" sz="2000" dirty="0"/>
              <a:t>Modify to avoid repeated states along path
</a:t>
            </a:r>
            <a:r>
              <a:rPr lang="en-US" altLang="zh-CN" sz="2000" dirty="0" smtClean="0"/>
              <a:t>Yes: </a:t>
            </a:r>
            <a:r>
              <a:rPr lang="en-US" altLang="zh-CN" sz="1800" dirty="0" smtClean="0"/>
              <a:t>complete </a:t>
            </a:r>
            <a:r>
              <a:rPr lang="en-US" altLang="zh-CN" sz="1800" dirty="0"/>
              <a:t>in finite </a:t>
            </a:r>
            <a:r>
              <a:rPr lang="en-US" altLang="zh-CN" sz="1800" dirty="0" smtClean="0"/>
              <a:t>spaces</a:t>
            </a:r>
            <a:endParaRPr lang="en-US" altLang="zh-CN" sz="1800" dirty="0"/>
          </a:p>
          <a:p>
            <a:pPr fontAlgn="auto">
              <a:lnSpc>
                <a:spcPct val="14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u="sng" dirty="0">
                <a:solidFill>
                  <a:srgbClr val="CC0099"/>
                </a:solidFill>
              </a:rPr>
              <a:t>Time?</a:t>
            </a:r>
            <a:r>
              <a:rPr lang="en-US" altLang="zh-CN" dirty="0"/>
              <a:t> </a:t>
            </a:r>
            <a:r>
              <a:rPr lang="en-US" altLang="zh-CN" i="1" dirty="0"/>
              <a:t>O(</a:t>
            </a:r>
            <a:r>
              <a:rPr lang="en-US" altLang="zh-CN" i="1" dirty="0" err="1"/>
              <a:t>b</a:t>
            </a:r>
            <a:r>
              <a:rPr lang="en-US" altLang="zh-CN" i="1" baseline="30000" dirty="0" err="1"/>
              <a:t>m</a:t>
            </a:r>
            <a:r>
              <a:rPr lang="en-US" altLang="zh-CN" i="1" dirty="0"/>
              <a:t>)</a:t>
            </a:r>
            <a:r>
              <a:rPr lang="en-US" altLang="zh-CN" dirty="0"/>
              <a:t>: terrible if </a:t>
            </a:r>
            <a:r>
              <a:rPr lang="en-US" altLang="zh-CN" i="1" dirty="0"/>
              <a:t>m</a:t>
            </a:r>
            <a:r>
              <a:rPr lang="en-US" altLang="zh-CN" dirty="0"/>
              <a:t> is much larger than </a:t>
            </a:r>
            <a:r>
              <a:rPr lang="en-US" altLang="zh-CN" i="1" dirty="0"/>
              <a:t>d</a:t>
            </a:r>
          </a:p>
          <a:p>
            <a:pPr lvl="1" fontAlgn="auto">
              <a:lnSpc>
                <a:spcPct val="140000"/>
              </a:lnSpc>
              <a:spcAft>
                <a:spcPts val="0"/>
              </a:spcAft>
              <a:defRPr/>
            </a:pPr>
            <a:r>
              <a:rPr lang="en-US" altLang="zh-CN" sz="2000" dirty="0"/>
              <a:t> but if solutions are dense, may be much faster than </a:t>
            </a:r>
            <a:r>
              <a:rPr lang="en-US" altLang="zh-CN" sz="2000" dirty="0" smtClean="0"/>
              <a:t>breadth-first</a:t>
            </a:r>
            <a:endParaRPr lang="en-US" altLang="zh-CN" sz="2000" dirty="0"/>
          </a:p>
          <a:p>
            <a:pPr fontAlgn="auto">
              <a:lnSpc>
                <a:spcPct val="14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u="sng" dirty="0">
                <a:solidFill>
                  <a:srgbClr val="CC0099"/>
                </a:solidFill>
              </a:rPr>
              <a:t>Space?</a:t>
            </a:r>
            <a:r>
              <a:rPr lang="en-US" altLang="zh-CN" dirty="0"/>
              <a:t> </a:t>
            </a:r>
            <a:r>
              <a:rPr lang="en-US" altLang="zh-CN" i="1" dirty="0"/>
              <a:t>O(</a:t>
            </a:r>
            <a:r>
              <a:rPr lang="en-US" altLang="zh-CN" i="1" dirty="0" err="1"/>
              <a:t>bm</a:t>
            </a:r>
            <a:r>
              <a:rPr lang="en-US" altLang="zh-CN" i="1" dirty="0"/>
              <a:t>), </a:t>
            </a:r>
            <a:r>
              <a:rPr lang="en-US" altLang="zh-CN" dirty="0"/>
              <a:t>i.e., linear space</a:t>
            </a:r>
            <a:r>
              <a:rPr lang="en-US" altLang="zh-CN" dirty="0" smtClean="0"/>
              <a:t>!</a:t>
            </a:r>
            <a:endParaRPr lang="en-US" altLang="zh-CN" dirty="0"/>
          </a:p>
          <a:p>
            <a:pPr fontAlgn="auto">
              <a:lnSpc>
                <a:spcPct val="14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u="sng" dirty="0">
                <a:solidFill>
                  <a:srgbClr val="CC0099"/>
                </a:solidFill>
              </a:rPr>
              <a:t>Optimal?</a:t>
            </a:r>
            <a:r>
              <a:rPr lang="en-US" altLang="zh-CN" dirty="0"/>
              <a:t> </a:t>
            </a:r>
            <a:r>
              <a:rPr lang="en-US" altLang="zh-CN" dirty="0" smtClean="0"/>
              <a:t>No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深度有限搜索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371600"/>
            <a:ext cx="7924800" cy="4411663"/>
          </a:xfrm>
        </p:spPr>
        <p:txBody>
          <a:bodyPr/>
          <a:lstStyle/>
          <a:p>
            <a:r>
              <a:rPr lang="zh-CN" altLang="en-US" sz="3200" dirty="0" smtClean="0"/>
              <a:t>深度优先搜索到指定深度 </a:t>
            </a:r>
            <a:r>
              <a:rPr lang="en-US" altLang="zh-CN" sz="3200" b="1" i="1" dirty="0" smtClean="0">
                <a:latin typeface="Euclid Extra" pitchFamily="18" charset="2"/>
              </a:rPr>
              <a:t>l</a:t>
            </a:r>
          </a:p>
          <a:p>
            <a:pPr lvl="1"/>
            <a:r>
              <a:rPr lang="en-US" altLang="zh-CN" sz="3200" dirty="0" smtClean="0"/>
              <a:t> </a:t>
            </a:r>
            <a:r>
              <a:rPr lang="zh-CN" altLang="en-US" sz="3200" dirty="0" smtClean="0"/>
              <a:t>深度为 </a:t>
            </a:r>
            <a:r>
              <a:rPr lang="en-US" altLang="zh-CN" sz="3200" b="1" i="1" dirty="0" smtClean="0">
                <a:latin typeface="Euclid Extra" pitchFamily="18" charset="2"/>
              </a:rPr>
              <a:t>l </a:t>
            </a:r>
            <a:r>
              <a:rPr lang="zh-CN" altLang="en-US" sz="3200" dirty="0" smtClean="0"/>
              <a:t>的节点不会继续擴展</a:t>
            </a:r>
          </a:p>
        </p:txBody>
      </p:sp>
      <p:sp>
        <p:nvSpPr>
          <p:cNvPr id="6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5C645A3-6410-4A65-9376-CCF9FB94785F}" type="slidenum">
              <a:rPr lang="en-US" altLang="zh-CN"/>
              <a:pPr>
                <a:defRPr/>
              </a:pPr>
              <a:t>57</a:t>
            </a:fld>
            <a:endParaRPr lang="en-US" altLang="zh-CN"/>
          </a:p>
        </p:txBody>
      </p:sp>
      <p:pic>
        <p:nvPicPr>
          <p:cNvPr id="6656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2590800"/>
            <a:ext cx="7962900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4800" dirty="0" smtClean="0"/>
              <a:t>迭代加深深度优先搜索</a:t>
            </a:r>
            <a:endParaRPr lang="zh-CN" altLang="en-US" sz="4800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FA6013-574D-406B-9284-4DC59DE4BCD7}" type="slidenum">
              <a:rPr lang="en-US" altLang="zh-CN"/>
              <a:pPr>
                <a:defRPr/>
              </a:pPr>
              <a:t>58</a:t>
            </a:fld>
            <a:endParaRPr lang="en-US" altLang="zh-CN"/>
          </a:p>
        </p:txBody>
      </p:sp>
      <p:sp>
        <p:nvSpPr>
          <p:cNvPr id="67587" name="Rectangle 6"/>
          <p:cNvSpPr>
            <a:spLocks noChangeArrowheads="1"/>
          </p:cNvSpPr>
          <p:nvPr/>
        </p:nvSpPr>
        <p:spPr bwMode="auto">
          <a:xfrm>
            <a:off x="4448175" y="3246438"/>
            <a:ext cx="2476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/>
              <a:t> </a:t>
            </a:r>
          </a:p>
        </p:txBody>
      </p:sp>
      <p:pic>
        <p:nvPicPr>
          <p:cNvPr id="176135" name="Picture 7" descr="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752600"/>
            <a:ext cx="7391400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136" name="Picture 8" descr="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590800"/>
            <a:ext cx="731520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6137" name="Picture 9" descr="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581400"/>
            <a:ext cx="73914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6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6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3600" dirty="0"/>
              <a:t>Properties of iterative deepening search</a:t>
            </a:r>
          </a:p>
        </p:txBody>
      </p:sp>
      <p:pic>
        <p:nvPicPr>
          <p:cNvPr id="68610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209675"/>
            <a:ext cx="85725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6156176" y="4509120"/>
            <a:ext cx="115212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56176" y="4509120"/>
            <a:ext cx="259228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 smtClean="0">
                <a:solidFill>
                  <a:srgbClr val="FF00FF"/>
                </a:solidFill>
              </a:rPr>
              <a:t>= 111,110</a:t>
            </a:r>
            <a:endParaRPr lang="zh-CN" altLang="en-US" b="1" dirty="0">
              <a:solidFill>
                <a:srgbClr val="FF00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1000" y="6021288"/>
            <a:ext cx="750336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b="1" dirty="0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/>
              <a:t>(one possible) Solution: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/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</a:t>
            </a:r>
            <a:r>
              <a:rPr lang="en-US" altLang="zh-CN" u="sng"/>
              <a:t>	a	b	c	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0	start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0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1	5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5	</a:t>
            </a:r>
            <a:r>
              <a:rPr lang="en-US" altLang="zh-CN" b="1"/>
              <a:t>7	goal</a:t>
            </a:r>
            <a:r>
              <a:rPr lang="en-US" altLang="zh-CN"/>
              <a:t>	</a:t>
            </a:r>
          </a:p>
        </p:txBody>
      </p:sp>
      <p:grpSp>
        <p:nvGrpSpPr>
          <p:cNvPr id="22533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2538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22539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22540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22534" name="Rectangle 10"/>
          <p:cNvSpPr>
            <a:spLocks noChangeArrowheads="1"/>
          </p:cNvSpPr>
          <p:nvPr/>
        </p:nvSpPr>
        <p:spPr bwMode="auto">
          <a:xfrm>
            <a:off x="609600" y="3429000"/>
            <a:ext cx="4191000" cy="2590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5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22536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22537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双向搜索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原理：                       </a:t>
            </a:r>
            <a:r>
              <a:rPr lang="en-US" altLang="zh-CN" smtClean="0"/>
              <a:t>&lt;&lt;  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8E74F5-B8CE-4716-8F06-E80869F7F990}" type="slidenum">
              <a:rPr lang="en-US" altLang="zh-CN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1925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743200"/>
            <a:ext cx="6934200" cy="346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636713"/>
            <a:ext cx="1371600" cy="38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84700" y="1636713"/>
            <a:ext cx="3810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/>
              <a:t>算法小结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26368F6-8613-4203-8B3E-5C8FFB064EA0}" type="slidenum">
              <a:rPr lang="en-US" altLang="zh-CN"/>
              <a:pPr>
                <a:defRPr/>
              </a:pPr>
              <a:t>61</a:t>
            </a:fld>
            <a:endParaRPr lang="en-US" altLang="zh-CN"/>
          </a:p>
        </p:txBody>
      </p:sp>
      <p:pic>
        <p:nvPicPr>
          <p:cNvPr id="7065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5" y="1600200"/>
            <a:ext cx="9032875" cy="345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4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/>
              <a:t>(one possible) Solution: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/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</a:t>
            </a:r>
            <a:r>
              <a:rPr lang="en-US" altLang="zh-CN" u="sng"/>
              <a:t>	a	b	c	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0	start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0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1	5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5	</a:t>
            </a:r>
            <a:r>
              <a:rPr lang="en-US" altLang="zh-CN" b="1"/>
              <a:t>7	goal</a:t>
            </a:r>
            <a:r>
              <a:rPr lang="en-US" altLang="zh-CN"/>
              <a:t>	</a:t>
            </a:r>
          </a:p>
        </p:txBody>
      </p:sp>
      <p:grpSp>
        <p:nvGrpSpPr>
          <p:cNvPr id="23557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3562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23563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23564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23558" name="Rectangle 10"/>
          <p:cNvSpPr>
            <a:spLocks noChangeArrowheads="1"/>
          </p:cNvSpPr>
          <p:nvPr/>
        </p:nvSpPr>
        <p:spPr bwMode="auto">
          <a:xfrm>
            <a:off x="609600" y="3733800"/>
            <a:ext cx="4191000" cy="22860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9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23560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23561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/>
              <a:t>(one possible) Solution: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/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</a:t>
            </a:r>
            <a:r>
              <a:rPr lang="en-US" altLang="zh-CN" u="sng"/>
              <a:t>	a	b	c	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0	start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0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1	5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5	</a:t>
            </a:r>
            <a:r>
              <a:rPr lang="en-US" altLang="zh-CN" b="1"/>
              <a:t>7	goal</a:t>
            </a:r>
            <a:r>
              <a:rPr lang="en-US" altLang="zh-CN"/>
              <a:t>	</a:t>
            </a:r>
          </a:p>
        </p:txBody>
      </p:sp>
      <p:grpSp>
        <p:nvGrpSpPr>
          <p:cNvPr id="24581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4586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24587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24588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24582" name="Rectangle 10"/>
          <p:cNvSpPr>
            <a:spLocks noChangeArrowheads="1"/>
          </p:cNvSpPr>
          <p:nvPr/>
        </p:nvSpPr>
        <p:spPr bwMode="auto">
          <a:xfrm>
            <a:off x="609600" y="4038600"/>
            <a:ext cx="4191000" cy="1981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583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24584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24585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ChangeArrowheads="1"/>
          </p:cNvSpPr>
          <p:nvPr/>
        </p:nvSpPr>
        <p:spPr bwMode="auto">
          <a:xfrm>
            <a:off x="838200" y="2362200"/>
            <a:ext cx="3124200" cy="381000"/>
          </a:xfrm>
          <a:prstGeom prst="rect">
            <a:avLst/>
          </a:prstGeom>
          <a:solidFill>
            <a:srgbClr val="33CC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2" name="Rectangle 3"/>
          <p:cNvSpPr>
            <a:spLocks noChangeArrowheads="1"/>
          </p:cNvSpPr>
          <p:nvPr/>
        </p:nvSpPr>
        <p:spPr bwMode="auto">
          <a:xfrm>
            <a:off x="838200" y="5410200"/>
            <a:ext cx="3124200" cy="381000"/>
          </a:xfrm>
          <a:prstGeom prst="rect">
            <a:avLst/>
          </a:prstGeom>
          <a:solidFill>
            <a:srgbClr val="CC33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4800"/>
              <a:t>Example: Measuring problem!</a:t>
            </a:r>
          </a:p>
        </p:txBody>
      </p:sp>
      <p:sp>
        <p:nvSpPr>
          <p:cNvPr id="8806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800600" cy="4724400"/>
          </a:xfrm>
          <a:ln>
            <a:solidFill>
              <a:schemeClr val="tx2"/>
            </a:solidFill>
          </a:ln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b="1"/>
              <a:t>(one possible) Solution: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endParaRPr lang="en-US" altLang="zh-CN"/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</a:t>
            </a:r>
            <a:r>
              <a:rPr lang="en-US" altLang="zh-CN" u="sng"/>
              <a:t>	a	b	c	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0	start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0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3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0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3	3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1	5	6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Tx/>
              <a:buNone/>
              <a:defRPr/>
            </a:pPr>
            <a:r>
              <a:rPr lang="en-US" altLang="zh-CN"/>
              <a:t>		0	5	</a:t>
            </a:r>
            <a:r>
              <a:rPr lang="en-US" altLang="zh-CN" b="1"/>
              <a:t>7	goal</a:t>
            </a:r>
            <a:r>
              <a:rPr lang="en-US" altLang="zh-CN"/>
              <a:t>	</a:t>
            </a:r>
          </a:p>
        </p:txBody>
      </p:sp>
      <p:grpSp>
        <p:nvGrpSpPr>
          <p:cNvPr id="25605" name="Group 6"/>
          <p:cNvGrpSpPr>
            <a:grpSpLocks/>
          </p:cNvGrpSpPr>
          <p:nvPr/>
        </p:nvGrpSpPr>
        <p:grpSpPr bwMode="auto">
          <a:xfrm>
            <a:off x="5715000" y="1295400"/>
            <a:ext cx="3048000" cy="1600200"/>
            <a:chOff x="1776" y="1248"/>
            <a:chExt cx="1920" cy="1008"/>
          </a:xfrm>
        </p:grpSpPr>
        <p:sp>
          <p:nvSpPr>
            <p:cNvPr id="25610" name="AutoShape 7"/>
            <p:cNvSpPr>
              <a:spLocks noChangeArrowheads="1"/>
            </p:cNvSpPr>
            <p:nvPr/>
          </p:nvSpPr>
          <p:spPr bwMode="auto">
            <a:xfrm>
              <a:off x="1776" y="1824"/>
              <a:ext cx="480" cy="432"/>
            </a:xfrm>
            <a:prstGeom prst="can">
              <a:avLst>
                <a:gd name="adj" fmla="val 20602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3 l</a:t>
              </a:r>
            </a:p>
          </p:txBody>
        </p:sp>
        <p:sp>
          <p:nvSpPr>
            <p:cNvPr id="25611" name="AutoShape 8"/>
            <p:cNvSpPr>
              <a:spLocks noChangeArrowheads="1"/>
            </p:cNvSpPr>
            <p:nvPr/>
          </p:nvSpPr>
          <p:spPr bwMode="auto">
            <a:xfrm>
              <a:off x="2496" y="1680"/>
              <a:ext cx="480" cy="576"/>
            </a:xfrm>
            <a:prstGeom prst="can">
              <a:avLst>
                <a:gd name="adj" fmla="val 193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5 l</a:t>
              </a:r>
            </a:p>
          </p:txBody>
        </p:sp>
        <p:sp>
          <p:nvSpPr>
            <p:cNvPr id="25612" name="AutoShape 9"/>
            <p:cNvSpPr>
              <a:spLocks noChangeArrowheads="1"/>
            </p:cNvSpPr>
            <p:nvPr/>
          </p:nvSpPr>
          <p:spPr bwMode="auto">
            <a:xfrm>
              <a:off x="3216" y="1248"/>
              <a:ext cx="480" cy="1008"/>
            </a:xfrm>
            <a:prstGeom prst="can">
              <a:avLst>
                <a:gd name="adj" fmla="val 20621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r>
                <a:rPr lang="en-US" altLang="zh-CN" sz="2400" i="1">
                  <a:latin typeface="Times New Roman" pitchFamily="18" charset="0"/>
                </a:rPr>
                <a:t>9 l</a:t>
              </a:r>
            </a:p>
          </p:txBody>
        </p:sp>
      </p:grpSp>
      <p:sp>
        <p:nvSpPr>
          <p:cNvPr id="25606" name="Rectangle 10"/>
          <p:cNvSpPr>
            <a:spLocks noChangeArrowheads="1"/>
          </p:cNvSpPr>
          <p:nvPr/>
        </p:nvSpPr>
        <p:spPr bwMode="auto">
          <a:xfrm>
            <a:off x="609600" y="4419600"/>
            <a:ext cx="4191000" cy="1600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607" name="Text Box 11"/>
          <p:cNvSpPr txBox="1">
            <a:spLocks noChangeArrowheads="1"/>
          </p:cNvSpPr>
          <p:nvPr/>
        </p:nvSpPr>
        <p:spPr bwMode="auto">
          <a:xfrm>
            <a:off x="5927725" y="3013075"/>
            <a:ext cx="317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a</a:t>
            </a:r>
          </a:p>
        </p:txBody>
      </p:sp>
      <p:sp>
        <p:nvSpPr>
          <p:cNvPr id="25608" name="Text Box 12"/>
          <p:cNvSpPr txBox="1">
            <a:spLocks noChangeArrowheads="1"/>
          </p:cNvSpPr>
          <p:nvPr/>
        </p:nvSpPr>
        <p:spPr bwMode="auto">
          <a:xfrm>
            <a:off x="7162800" y="3013075"/>
            <a:ext cx="323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b</a:t>
            </a:r>
          </a:p>
        </p:txBody>
      </p:sp>
      <p:sp>
        <p:nvSpPr>
          <p:cNvPr id="25609" name="Text Box 13"/>
          <p:cNvSpPr txBox="1">
            <a:spLocks noChangeArrowheads="1"/>
          </p:cNvSpPr>
          <p:nvPr/>
        </p:nvSpPr>
        <p:spPr bwMode="auto">
          <a:xfrm>
            <a:off x="8229600" y="301307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zh-CN" sz="2000">
                <a:latin typeface="Tahoma" pitchFamily="34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2 - 智能化智能體</Template>
  <TotalTime>6225</TotalTime>
  <Words>1229</Words>
  <Application>Microsoft Office PowerPoint</Application>
  <PresentationFormat>全屏显示(4:3)</PresentationFormat>
  <Paragraphs>603</Paragraphs>
  <Slides>61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3" baseType="lpstr">
      <vt:lpstr>主管人员</vt:lpstr>
      <vt:lpstr>Equation</vt:lpstr>
      <vt:lpstr>问题求解智能体</vt:lpstr>
      <vt:lpstr>大纲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Example: Measuring problem!</vt:lpstr>
      <vt:lpstr>Which solution do we prefer?</vt:lpstr>
      <vt:lpstr>例：连连看</vt:lpstr>
      <vt:lpstr>例：旅行</vt:lpstr>
      <vt:lpstr>PowerPoint 演示文稿</vt:lpstr>
      <vt:lpstr>PowerPoint 演示文稿</vt:lpstr>
      <vt:lpstr>问题求解智能体</vt:lpstr>
      <vt:lpstr>Selecting a state space</vt:lpstr>
      <vt:lpstr>PowerPoint 演示文稿</vt:lpstr>
      <vt:lpstr>PowerPoint 演示文稿</vt:lpstr>
      <vt:lpstr>Environment Types </vt:lpstr>
      <vt:lpstr>问题形式化</vt:lpstr>
      <vt:lpstr>问题形式化</vt:lpstr>
      <vt:lpstr>例: 国际象棋</vt:lpstr>
      <vt:lpstr>例：旅游</vt:lpstr>
      <vt:lpstr>Vacuum world state space graph</vt:lpstr>
      <vt:lpstr>Example: The 8-puzzle</vt:lpstr>
      <vt:lpstr>Example: robotic assembly</vt:lpstr>
      <vt:lpstr>無限狀態空間的例子</vt:lpstr>
      <vt:lpstr>PowerPoint 演示文稿</vt:lpstr>
      <vt:lpstr>通过搜索解决问题</vt:lpstr>
      <vt:lpstr>PowerPoint 演示文稿</vt:lpstr>
      <vt:lpstr>Implementation: states vs. nodes</vt:lpstr>
      <vt:lpstr>PowerPoint 演示文稿</vt:lpstr>
      <vt:lpstr>PowerPoint 演示文稿</vt:lpstr>
      <vt:lpstr>PowerPoint 演示文稿</vt:lpstr>
      <vt:lpstr>问题：重复状态</vt:lpstr>
      <vt:lpstr>图搜索</vt:lpstr>
      <vt:lpstr>搜索策略</vt:lpstr>
      <vt:lpstr>搜索策略</vt:lpstr>
      <vt:lpstr>大纲</vt:lpstr>
      <vt:lpstr>无信息的搜索策略/盲目搜索</vt:lpstr>
      <vt:lpstr>广度优先</vt:lpstr>
      <vt:lpstr>PowerPoint 演示文稿</vt:lpstr>
      <vt:lpstr>Properties of breadth-first search</vt:lpstr>
      <vt:lpstr>Uniform-cost Search</vt:lpstr>
      <vt:lpstr>Uniform Cost Issues</vt:lpstr>
      <vt:lpstr>深度优先</vt:lpstr>
      <vt:lpstr>Properties of depth-first search</vt:lpstr>
      <vt:lpstr>深度有限搜索</vt:lpstr>
      <vt:lpstr>迭代加深深度优先搜索</vt:lpstr>
      <vt:lpstr>Properties of iterative deepening search</vt:lpstr>
      <vt:lpstr>双向搜索</vt:lpstr>
      <vt:lpstr>算法小结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Mi</dc:creator>
  <cp:lastModifiedBy>ZHOU Mi</cp:lastModifiedBy>
  <cp:revision>655</cp:revision>
  <cp:lastPrinted>1601-01-01T00:00:00Z</cp:lastPrinted>
  <dcterms:created xsi:type="dcterms:W3CDTF">1601-01-01T00:00:00Z</dcterms:created>
  <dcterms:modified xsi:type="dcterms:W3CDTF">2015-03-30T02:40:24Z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